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4"/>
  </p:sldMasterIdLst>
  <p:notesMasterIdLst>
    <p:notesMasterId r:id="rId21"/>
  </p:notesMasterIdLst>
  <p:handoutMasterIdLst>
    <p:handoutMasterId r:id="rId22"/>
  </p:handoutMasterIdLst>
  <p:sldIdLst>
    <p:sldId id="1519" r:id="rId5"/>
    <p:sldId id="1520" r:id="rId6"/>
    <p:sldId id="1499" r:id="rId7"/>
    <p:sldId id="1528" r:id="rId8"/>
    <p:sldId id="1521" r:id="rId9"/>
    <p:sldId id="1524" r:id="rId10"/>
    <p:sldId id="1502" r:id="rId11"/>
    <p:sldId id="1529" r:id="rId12"/>
    <p:sldId id="1511" r:id="rId13"/>
    <p:sldId id="1530" r:id="rId14"/>
    <p:sldId id="1525" r:id="rId15"/>
    <p:sldId id="1531" r:id="rId16"/>
    <p:sldId id="1526" r:id="rId17"/>
    <p:sldId id="1532" r:id="rId18"/>
    <p:sldId id="1527" r:id="rId19"/>
    <p:sldId id="153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82"/>
  </p:normalViewPr>
  <p:slideViewPr>
    <p:cSldViewPr snapToGrid="0">
      <p:cViewPr varScale="1">
        <p:scale>
          <a:sx n="85" d="100"/>
          <a:sy n="85" d="100"/>
        </p:scale>
        <p:origin x="590" y="53"/>
      </p:cViewPr>
      <p:guideLst/>
    </p:cSldViewPr>
  </p:slideViewPr>
  <p:notesTextViewPr>
    <p:cViewPr>
      <p:scale>
        <a:sx n="1" d="1"/>
        <a:sy n="1" d="1"/>
      </p:scale>
      <p:origin x="0" y="0"/>
    </p:cViewPr>
  </p:notesTextViewPr>
  <p:sorterViewPr>
    <p:cViewPr>
      <p:scale>
        <a:sx n="100" d="100"/>
        <a:sy n="100" d="100"/>
      </p:scale>
      <p:origin x="0" y="-19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6/28/2025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6/28/2025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2</a:t>
            </a:fld>
            <a:endParaRPr lang="en-US" dirty="0"/>
          </a:p>
        </p:txBody>
      </p:sp>
    </p:spTree>
    <p:extLst>
      <p:ext uri="{BB962C8B-B14F-4D97-AF65-F5344CB8AC3E}">
        <p14:creationId xmlns:p14="http://schemas.microsoft.com/office/powerpoint/2010/main" val="26914900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9" y="5109526"/>
            <a:ext cx="10923936" cy="641279"/>
          </a:xfrm>
        </p:spPr>
        <p:txBody>
          <a:bodyPr anchor="b">
            <a:noAutofit/>
          </a:bodyPr>
          <a:lstStyle>
            <a:lvl1pPr algn="l">
              <a:defRPr sz="5000" u="sng" cap="all"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DE85611-F29A-5B31-8523-08B6A1185CA9}"/>
              </a:ext>
            </a:extLst>
          </p:cNvPr>
          <p:cNvSpPr>
            <a:spLocks noGrp="1"/>
          </p:cNvSpPr>
          <p:nvPr>
            <p:ph type="subTitle" idx="1"/>
          </p:nvPr>
        </p:nvSpPr>
        <p:spPr>
          <a:xfrm>
            <a:off x="634029" y="5811724"/>
            <a:ext cx="10923936" cy="409290"/>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a:alphaModFix amt="60000"/>
            </a:blip>
            <a:srcRect/>
            <a:stretch>
              <a:fillRect t="-40" b="-40"/>
            </a:stretch>
          </a:blipFill>
        </p:spPr>
        <p:txBody>
          <a:bodyPr/>
          <a:lstStyle/>
          <a:p>
            <a:r>
              <a:rPr lang="en-US"/>
              <a:t>Click icon to add picture</a:t>
            </a:r>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a:xfrm>
            <a:off x="634029" y="6211605"/>
            <a:ext cx="3657600" cy="630936"/>
          </a:xfrm>
        </p:spPr>
        <p:txBody>
          <a:bodyPr/>
          <a:lstStyle>
            <a:lvl1pPr>
              <a:defRPr>
                <a:solidFill>
                  <a:schemeClr val="bg1"/>
                </a:solidFill>
              </a:defRPr>
            </a:lvl1pPr>
          </a:lstStyle>
          <a:p>
            <a:r>
              <a:rPr lang="en-US" dirty="0"/>
              <a:t>SHAPING THE FUTURE OF OUR INDUSTRY</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a:xfrm>
            <a:off x="9700589" y="6212217"/>
            <a:ext cx="914400" cy="630936"/>
          </a:xfrm>
        </p:spPr>
        <p:txBody>
          <a:bodyPr/>
          <a:lstStyle>
            <a:lvl1pPr>
              <a:defRPr>
                <a:solidFill>
                  <a:schemeClr val="bg1"/>
                </a:solidFill>
              </a:defRPr>
            </a:lvl1pPr>
          </a:lstStyle>
          <a:p>
            <a:fld id="{4C7524BB-F0A6-4140-A8AB-1C8A7E34AB03}" type="datetime1">
              <a:rPr lang="en-US" smtClean="0"/>
              <a:t>6/28/2025</a:t>
            </a:fld>
            <a:endParaRPr lang="en-US" dirty="0"/>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a:xfrm>
            <a:off x="11009325" y="6221013"/>
            <a:ext cx="548640" cy="630936"/>
          </a:xfrm>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9678023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8" y="1748474"/>
            <a:ext cx="7538425" cy="4474526"/>
          </a:xfrm>
        </p:spPr>
        <p:txBody>
          <a:bodyPr anchor="b">
            <a:normAutofit/>
          </a:bodyPr>
          <a:lstStyle>
            <a:lvl1pPr algn="l">
              <a:defRPr sz="6000" cap="all" baseline="0">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206B776E-6B5A-7A46-8B8E-813D56D56564}" type="datetime1">
              <a:rPr lang="en-US" smtClean="0"/>
              <a:t>6/28/2025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505051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8" y="1748474"/>
            <a:ext cx="7538425" cy="4474526"/>
          </a:xfrm>
        </p:spPr>
        <p:txBody>
          <a:bodyPr anchor="b">
            <a:normAutofit/>
          </a:bodyPr>
          <a:lstStyle>
            <a:lvl1pPr algn="l">
              <a:defRPr sz="6000" cap="all" baseline="0">
                <a:solidFill>
                  <a:schemeClr val="accent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accent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accent1"/>
                </a:solidFill>
              </a:defRPr>
            </a:lvl1pPr>
          </a:lstStyle>
          <a:p>
            <a:fld id="{206B776E-6B5A-7A46-8B8E-813D56D56564}" type="datetime1">
              <a:rPr lang="en-US" smtClean="0"/>
              <a:pPr/>
              <a:t>6/28/2025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accent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327587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Welcom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001714"/>
            <a:ext cx="5652464" cy="2613336"/>
          </a:xfrm>
        </p:spPr>
        <p:txBody>
          <a:bodyPr anchor="b">
            <a:noAutofit/>
          </a:bodyPr>
          <a:lstStyle>
            <a:lvl1pPr>
              <a:defRPr sz="6000" u="sng" cap="all" baseline="0">
                <a:solidFill>
                  <a:schemeClr val="bg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634029" y="0"/>
            <a:ext cx="4328498" cy="630936"/>
          </a:xfrm>
        </p:spPr>
        <p:txBody>
          <a:bodyPr/>
          <a:lstStyle>
            <a:lvl1pPr>
              <a:defRPr>
                <a:solidFill>
                  <a:schemeClr val="bg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9672014" y="0"/>
            <a:ext cx="942975" cy="630936"/>
          </a:xfrm>
        </p:spPr>
        <p:txBody>
          <a:bodyPr/>
          <a:lstStyle>
            <a:lvl1pPr>
              <a:defRPr>
                <a:solidFill>
                  <a:schemeClr val="bg1"/>
                </a:solidFill>
              </a:defRPr>
            </a:lvl1pPr>
          </a:lstStyle>
          <a:p>
            <a:fld id="{05F2758A-C3D6-E84B-B3E9-757EFEF52D55}" type="datetime1">
              <a:rPr lang="en-US" smtClean="0"/>
              <a:t>6/28/2025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001373" y="0"/>
            <a:ext cx="556592" cy="630936"/>
          </a:xfrm>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34029" y="3996050"/>
            <a:ext cx="5652464" cy="2226950"/>
          </a:xfrm>
        </p:spPr>
        <p:txBody>
          <a:bodyPr>
            <a:noAutofit/>
          </a:bodyPr>
          <a:lstStyle>
            <a:lvl1pPr>
              <a:lnSpc>
                <a:spcPct val="120000"/>
              </a:lnSpc>
              <a:spcAft>
                <a:spcPts val="0"/>
              </a:spcAft>
              <a:defRPr sz="1600">
                <a:solidFill>
                  <a:schemeClr val="bg1"/>
                </a:solidFill>
              </a:defRPr>
            </a:lvl1pPr>
            <a:lvl2pPr>
              <a:lnSpc>
                <a:spcPct val="120000"/>
              </a:lnSpc>
              <a:spcAft>
                <a:spcPts val="0"/>
              </a:spcAft>
              <a:defRPr sz="1600">
                <a:solidFill>
                  <a:schemeClr val="bg1"/>
                </a:solidFill>
              </a:defRPr>
            </a:lvl2pPr>
            <a:lvl3pPr>
              <a:lnSpc>
                <a:spcPct val="120000"/>
              </a:lnSpc>
              <a:spcAft>
                <a:spcPts val="0"/>
              </a:spcAft>
              <a:defRPr sz="1600">
                <a:solidFill>
                  <a:schemeClr val="bg1"/>
                </a:solidFill>
              </a:defRPr>
            </a:lvl3pPr>
            <a:lvl4pPr>
              <a:lnSpc>
                <a:spcPct val="120000"/>
              </a:lnSpc>
              <a:spcAft>
                <a:spcPts val="0"/>
              </a:spcAft>
              <a:defRPr sz="1600">
                <a:solidFill>
                  <a:schemeClr val="bg1"/>
                </a:solidFill>
              </a:defRPr>
            </a:lvl4pPr>
            <a:lvl5pPr>
              <a:lnSpc>
                <a:spcPct val="120000"/>
              </a:lnSpc>
              <a:spcAft>
                <a:spcPts val="0"/>
              </a:spcAft>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Picture Placeholder 7">
            <a:extLst>
              <a:ext uri="{FF2B5EF4-FFF2-40B4-BE49-F238E27FC236}">
                <a16:creationId xmlns:a16="http://schemas.microsoft.com/office/drawing/2014/main" id="{DEE8CE2C-7AFC-E265-19EB-F76884D5992B}"/>
              </a:ext>
            </a:extLst>
          </p:cNvPr>
          <p:cNvSpPr>
            <a:spLocks noGrp="1"/>
          </p:cNvSpPr>
          <p:nvPr>
            <p:ph type="pic" sz="quarter" idx="14"/>
          </p:nvPr>
        </p:nvSpPr>
        <p:spPr>
          <a:xfrm>
            <a:off x="6843095" y="630936"/>
            <a:ext cx="4714870" cy="5592064"/>
          </a:xfrm>
          <a:blipFill dpi="0" rotWithShape="1">
            <a:blip r:embed="rId2">
              <a:alphaModFix amt="60000"/>
            </a:blip>
            <a:srcRect/>
            <a:stretch>
              <a:fillRect l="-40" r="-40"/>
            </a:stretch>
          </a:blipFill>
        </p:spPr>
        <p:txBody>
          <a:bodyPr/>
          <a:lstStyle/>
          <a:p>
            <a:r>
              <a:rPr lang="en-US"/>
              <a:t>Click icon to add picture</a:t>
            </a:r>
            <a:endParaRPr lang="en-US" dirty="0"/>
          </a:p>
        </p:txBody>
      </p:sp>
    </p:spTree>
    <p:extLst>
      <p:ext uri="{BB962C8B-B14F-4D97-AF65-F5344CB8AC3E}">
        <p14:creationId xmlns:p14="http://schemas.microsoft.com/office/powerpoint/2010/main" val="21779107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858000" y="1001715"/>
            <a:ext cx="4663440" cy="2241233"/>
          </a:xfrm>
        </p:spPr>
        <p:txBody>
          <a:bodyPr anchor="t">
            <a:noAutofit/>
          </a:bodyPr>
          <a:lstStyle>
            <a:lvl1pPr>
              <a:defRPr sz="6000" cap="all" baseline="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p:nvPr>
        </p:nvSpPr>
        <p:spPr>
          <a:xfrm>
            <a:off x="0" y="0"/>
            <a:ext cx="6096000" cy="6858000"/>
          </a:xfrm>
          <a:blipFill dpi="0" rotWithShape="1">
            <a:blip r:embed="rId2">
              <a:alphaModFix amt="60000"/>
            </a:blip>
            <a:srcRect/>
            <a:stretch>
              <a:fillRect/>
            </a:stretch>
          </a:blipFill>
        </p:spPr>
        <p:txBody>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6843095" y="0"/>
            <a:ext cx="2828918" cy="630936"/>
          </a:xfrm>
        </p:spPr>
        <p:txBody>
          <a:bodyPr/>
          <a:lstStyle/>
          <a:p>
            <a:r>
              <a:rPr lang="en-US" dirty="0"/>
              <a:t>SHAPING THE FUTURE OF OUR INDUSTRY</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9707112" y="0"/>
            <a:ext cx="914400" cy="630936"/>
          </a:xfrm>
        </p:spPr>
        <p:txBody>
          <a:bodyPr/>
          <a:lstStyle/>
          <a:p>
            <a:fld id="{1EEECD8D-53A7-3A4F-8909-5ECB0FEF37FB}" type="datetime1">
              <a:rPr lang="en-US" smtClean="0"/>
              <a:t>6/28/2025</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009324" y="0"/>
            <a:ext cx="548640" cy="630936"/>
          </a:xfrm>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58000" y="3623950"/>
            <a:ext cx="4663440" cy="2539106"/>
          </a:xfrm>
        </p:spPr>
        <p:txBody>
          <a:bodyPr>
            <a:normAutofit/>
          </a:bodyPr>
          <a:lstStyle>
            <a:lvl1pPr marL="457200" indent="-457200">
              <a:buFont typeface="+mj-lt"/>
              <a:buAutoNum type="arabicPeriod"/>
              <a:defRPr sz="2000">
                <a:solidFill>
                  <a:schemeClr val="bg1"/>
                </a:solidFill>
              </a:defRPr>
            </a:lvl1pPr>
            <a:lvl2pPr marL="571500" indent="-342900">
              <a:buFont typeface="+mj-lt"/>
              <a:buAutoNum type="arabicPeriod"/>
              <a:defRPr sz="1800">
                <a:solidFill>
                  <a:schemeClr val="bg1"/>
                </a:solidFill>
              </a:defRPr>
            </a:lvl2pPr>
            <a:lvl3pPr marL="800100" indent="-342900">
              <a:buFont typeface="+mj-lt"/>
              <a:buAutoNum type="arabicPeriod"/>
              <a:defRPr sz="1600">
                <a:solidFill>
                  <a:schemeClr val="bg1"/>
                </a:solidFill>
              </a:defRPr>
            </a:lvl3pPr>
            <a:lvl4pPr marL="1028700" indent="-342900">
              <a:buFont typeface="+mj-lt"/>
              <a:buAutoNum type="arabicPeriod"/>
              <a:defRPr sz="1400">
                <a:solidFill>
                  <a:schemeClr val="bg1"/>
                </a:solidFill>
              </a:defRPr>
            </a:lvl4pPr>
            <a:lvl5pPr>
              <a:buFont typeface="+mj-lt"/>
              <a:buAutoNum type="arabicPeriod"/>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7243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2129475"/>
            <a:ext cx="4719430" cy="2599051"/>
          </a:xfrm>
        </p:spPr>
        <p:txBody>
          <a:bodyPr>
            <a:noAutofit/>
          </a:bodyPr>
          <a:lstStyle>
            <a:lvl1pPr>
              <a:defRPr sz="6000" cap="all" baseline="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07E3B5C-D099-9543-A57D-129299D311F4}" type="datetime1">
              <a:rPr lang="en-US" smtClean="0"/>
              <a:t>6/28/2025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843095" y="2129475"/>
            <a:ext cx="4158283" cy="2599051"/>
          </a:xfr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489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748474"/>
            <a:ext cx="4328498" cy="3726812"/>
          </a:xfrm>
        </p:spPr>
        <p:txBody>
          <a:bodyPr>
            <a:normAutofit/>
          </a:bodyPr>
          <a:lstStyle>
            <a:lvl1pPr>
              <a:defRPr sz="6000" cap="all" baseline="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FDDB5BF-28B0-5C4D-A64A-E611B8C77204}" type="datetime1">
              <a:rPr lang="en-US" smtClean="0"/>
              <a:t>6/28/2025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348911" y="1748473"/>
            <a:ext cx="6209053" cy="37268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917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1381759"/>
            <a:ext cx="4347849" cy="4841241"/>
          </a:xfrm>
        </p:spPr>
        <p:txBody>
          <a:bodyPr>
            <a:normAutofit/>
          </a:bodyPr>
          <a:lstStyle>
            <a:lvl1pPr>
              <a:defRPr sz="6000" cap="all" baseline="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482B860-5E2A-1340-A6D3-E276E55F2222}" type="datetime1">
              <a:rPr lang="en-US" smtClean="0"/>
              <a:t>6/28/2025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348911" y="1381759"/>
            <a:ext cx="6209054" cy="484124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2883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1001715"/>
            <a:ext cx="4347850" cy="4855526"/>
          </a:xfrm>
        </p:spPr>
        <p:txBody>
          <a:bodyPr>
            <a:normAutofit/>
          </a:bodyPr>
          <a:lstStyle>
            <a:lvl1pPr>
              <a:defRPr sz="6000" cap="all" baseline="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8676C7A-4B29-7743-AB3A-5EEF28262A7C}" type="datetime1">
              <a:rPr lang="en-US" smtClean="0"/>
              <a:t>6/28/2025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348911" y="1001715"/>
            <a:ext cx="6209053" cy="48555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1574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2" y="1001715"/>
            <a:ext cx="3385529" cy="5221285"/>
          </a:xfrm>
        </p:spPr>
        <p:txBody>
          <a:bodyPr>
            <a:normAutofit/>
          </a:bodyPr>
          <a:lstStyle>
            <a:lvl1pPr>
              <a:defRPr sz="6000" cap="all" baseline="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7826AE1-158D-A74A-A5C8-25E57C484C69}" type="datetime1">
              <a:rPr lang="en-US" smtClean="0"/>
              <a:t>6/28/2025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05935" y="1001715"/>
            <a:ext cx="7152029" cy="522128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1736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ntent 7">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001714"/>
            <a:ext cx="10923935" cy="1127760"/>
          </a:xfrm>
        </p:spPr>
        <p:txBody>
          <a:bodyPr>
            <a:noAutofit/>
          </a:bodyPr>
          <a:lstStyle>
            <a:lvl1pPr>
              <a:defRPr sz="6000" u="sng" cap="all" baseline="0">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634029" y="0"/>
            <a:ext cx="4328498" cy="630936"/>
          </a:xfrm>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9672014" y="0"/>
            <a:ext cx="942975" cy="630936"/>
          </a:xfrm>
        </p:spPr>
        <p:txBody>
          <a:bodyPr/>
          <a:lstStyle>
            <a:lvl1pPr>
              <a:defRPr>
                <a:solidFill>
                  <a:schemeClr val="tx1"/>
                </a:solidFill>
              </a:defRPr>
            </a:lvl1pPr>
          </a:lstStyle>
          <a:p>
            <a:fld id="{FA1EC562-4E50-D34B-8F39-5DD0D018EB66}" type="datetime1">
              <a:rPr lang="en-US" smtClean="0"/>
              <a:pPr/>
              <a:t>6/28/2025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001373" y="0"/>
            <a:ext cx="556592" cy="630936"/>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34029" y="2495234"/>
            <a:ext cx="10923935" cy="372776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3785884"/>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noAutofit/>
          </a:bodyPr>
          <a:lstStyle>
            <a:lvl1pPr>
              <a:defRPr sz="6000" u="sng" cap="all" baseline="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634029" y="0"/>
            <a:ext cx="4328498" cy="630936"/>
          </a:xfrm>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9672014" y="0"/>
            <a:ext cx="942975" cy="630936"/>
          </a:xfrm>
        </p:spPr>
        <p:txBody>
          <a:bodyPr/>
          <a:lstStyle/>
          <a:p>
            <a:fld id="{7E574385-C0BA-734A-92FC-17834D8EB701}" type="datetime1">
              <a:rPr lang="en-US" smtClean="0"/>
              <a:t>6/28/2025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001373" y="0"/>
            <a:ext cx="556592" cy="630936"/>
          </a:xfrm>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7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34029" y="1011936"/>
            <a:ext cx="8481400" cy="1484254"/>
          </a:xfrm>
        </p:spPr>
        <p:txBody>
          <a:bodyPr anchor="t">
            <a:noAutofit/>
          </a:bodyPr>
          <a:lstStyle>
            <a:lvl1pPr>
              <a:defRPr sz="6000" cap="all" baseline="0"/>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SHAPING THE FUTURE OF OUR INDUSTRY</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3EDD5DD5-92AA-6440-87DE-277C532BE8AC}" type="datetime1">
              <a:rPr lang="en-US" smtClean="0"/>
              <a:t>6/28/2025</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34029" y="2877190"/>
            <a:ext cx="8481400" cy="3345810"/>
          </a:xfrm>
        </p:spPr>
        <p:txBody>
          <a:bodyPr>
            <a:normAutofit/>
          </a:bodyPr>
          <a:lstStyle>
            <a:lvl1pPr marL="457200" indent="-457200">
              <a:buFont typeface="+mj-lt"/>
              <a:buAutoNum type="arabicPeriod"/>
              <a:defRPr sz="2400">
                <a:solidFill>
                  <a:schemeClr val="bg1"/>
                </a:solidFill>
              </a:defRPr>
            </a:lvl1pPr>
            <a:lvl2pPr marL="685800" indent="-457200">
              <a:buFont typeface="+mj-lt"/>
              <a:buAutoNum type="arabicPeriod"/>
              <a:defRPr sz="2000">
                <a:solidFill>
                  <a:schemeClr val="bg1"/>
                </a:solidFill>
              </a:defRPr>
            </a:lvl2pPr>
            <a:lvl3pPr marL="800100" indent="-342900">
              <a:buFont typeface="+mj-lt"/>
              <a:buAutoNum type="arabicPeriod"/>
              <a:defRPr sz="1800">
                <a:solidFill>
                  <a:schemeClr val="bg1"/>
                </a:solidFill>
              </a:defRPr>
            </a:lvl3pPr>
            <a:lvl4pPr marL="1028700" indent="-342900">
              <a:buFont typeface="+mj-lt"/>
              <a:buAutoNum type="arabicPeriod"/>
              <a:defRPr sz="1600">
                <a:solidFill>
                  <a:schemeClr val="bg1"/>
                </a:solidFill>
              </a:defRPr>
            </a:lvl4pPr>
            <a:lvl5pPr marL="1257300" indent="-342900">
              <a:buFont typeface="+mj-lt"/>
              <a:buAutoNum type="arabicPeriod"/>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08270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48911" y="1001714"/>
            <a:ext cx="6209053" cy="1122374"/>
          </a:xfrm>
        </p:spPr>
        <p:txBody>
          <a:bodyPr anchor="t"/>
          <a:lstStyle>
            <a:lvl1pPr>
              <a:defRPr cap="all" baseline="0"/>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6843096" y="0"/>
            <a:ext cx="2828918" cy="630936"/>
          </a:xfrm>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9700589" y="0"/>
            <a:ext cx="914400" cy="630936"/>
          </a:xfrm>
        </p:spPr>
        <p:txBody>
          <a:bodyPr/>
          <a:lstStyle/>
          <a:p>
            <a:fld id="{33C78A78-9BD4-2540-9BAB-27AD9352B454}" type="datetime1">
              <a:rPr lang="en-US" smtClean="0"/>
              <a:t>6/28/2025</a:t>
            </a:fld>
            <a:endParaRPr lang="en-US" dirty="0"/>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009324" y="0"/>
            <a:ext cx="548640" cy="630936"/>
          </a:xfrm>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904907" cy="6858000"/>
          </a:xfrm>
          <a:blipFill dpi="0" rotWithShape="1">
            <a:blip r:embed="rId2">
              <a:alphaModFix amt="60000"/>
            </a:blip>
            <a:srcRect/>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48911" y="2496189"/>
            <a:ext cx="6209053" cy="37268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53857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1001714"/>
            <a:ext cx="6209066" cy="1121419"/>
          </a:xfrm>
        </p:spPr>
        <p:txBody>
          <a:bodyPr anchor="t"/>
          <a:lstStyle>
            <a:lvl1pPr>
              <a:defRPr cap="all" baseline="0"/>
            </a:lvl1pPr>
          </a:lstStyle>
          <a:p>
            <a:r>
              <a:rPr lang="en-US"/>
              <a:t>Click to edit Master title style</a:t>
            </a:r>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634028" y="0"/>
            <a:ext cx="3181348" cy="630936"/>
          </a:xfrm>
        </p:spPr>
        <p:txBody>
          <a:bodyPr/>
          <a:lstStyle/>
          <a:p>
            <a:r>
              <a:rPr lang="en-US" dirty="0"/>
              <a:t>SHAPING THE FUTURE OF OUR INDUSTRY</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3859766" y="0"/>
            <a:ext cx="896113" cy="630936"/>
          </a:xfrm>
        </p:spPr>
        <p:txBody>
          <a:bodyPr/>
          <a:lstStyle/>
          <a:p>
            <a:fld id="{6B5BCBD1-B884-5B4C-ACE8-81AA2A39E888}" type="datetime1">
              <a:rPr lang="en-US" smtClean="0"/>
              <a:t>6/28/2025</a:t>
            </a:fld>
            <a:endParaRPr lang="en-US" dirty="0"/>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4800270" y="0"/>
            <a:ext cx="548640" cy="630936"/>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34028" y="2495234"/>
            <a:ext cx="6209066" cy="37277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262823" y="0"/>
            <a:ext cx="4929177" cy="6858000"/>
          </a:xfrm>
          <a:blipFill dpi="0" rotWithShape="1">
            <a:blip r:embed="rId2">
              <a:alphaModFix amt="60000"/>
            </a:blip>
            <a:srcRect/>
            <a:stretch>
              <a:fillRect/>
            </a:stretch>
          </a:blipFill>
        </p:spPr>
        <p:txBody>
          <a:bodyPr/>
          <a:lstStyle/>
          <a:p>
            <a:r>
              <a:rPr lang="en-US"/>
              <a:t>Click icon to add picture</a:t>
            </a:r>
            <a:endParaRPr lang="en-US" dirty="0"/>
          </a:p>
        </p:txBody>
      </p:sp>
    </p:spTree>
    <p:extLst>
      <p:ext uri="{BB962C8B-B14F-4D97-AF65-F5344CB8AC3E}">
        <p14:creationId xmlns:p14="http://schemas.microsoft.com/office/powerpoint/2010/main" val="24877176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05936" y="1001714"/>
            <a:ext cx="7152028" cy="1122374"/>
          </a:xfrm>
        </p:spPr>
        <p:txBody>
          <a:bodyPr anchor="t"/>
          <a:lstStyle>
            <a:lvl1pPr>
              <a:defRPr cap="all" baseline="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19547" cy="6858000"/>
          </a:xfrm>
          <a:blipFill dpi="0" rotWithShape="1">
            <a:blip r:embed="rId2">
              <a:alphaModFix amt="60000"/>
            </a:blip>
            <a:srcRect/>
            <a:stretch>
              <a:fillRect/>
            </a:stretch>
          </a:blipFill>
        </p:spPr>
        <p:txBody>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6871664" y="0"/>
            <a:ext cx="2800349" cy="630936"/>
          </a:xfrm>
        </p:spPr>
        <p:txBody>
          <a:bodyPr/>
          <a:lstStyle/>
          <a:p>
            <a:r>
              <a:rPr lang="en-US" dirty="0"/>
              <a:t>SHAPING THE FUTURE OF OUR INDUSTRY</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9700589" y="0"/>
            <a:ext cx="914400" cy="630936"/>
          </a:xfrm>
        </p:spPr>
        <p:txBody>
          <a:bodyPr/>
          <a:lstStyle/>
          <a:p>
            <a:fld id="{B561CBF7-6530-194B-9FC2-12E7E7738880}" type="datetime1">
              <a:rPr lang="en-US" smtClean="0"/>
              <a:t>6/28/2025</a:t>
            </a:fld>
            <a:endParaRPr lang="en-US" dirty="0"/>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009324" y="0"/>
            <a:ext cx="548640" cy="630936"/>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405936" y="2496189"/>
            <a:ext cx="7152028" cy="37268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92636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1001714"/>
            <a:ext cx="6587506" cy="1112519"/>
          </a:xfrm>
        </p:spPr>
        <p:txBody>
          <a:bodyPr anchor="t"/>
          <a:lstStyle>
            <a:lvl1pPr>
              <a:defRPr cap="all" baseline="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34028" y="2495234"/>
            <a:ext cx="6595451" cy="37277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634028" y="0"/>
            <a:ext cx="3177059" cy="630936"/>
          </a:xfrm>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3848478" y="0"/>
            <a:ext cx="914400" cy="630936"/>
          </a:xfrm>
        </p:spPr>
        <p:txBody>
          <a:bodyPr/>
          <a:lstStyle/>
          <a:p>
            <a:fld id="{3FA5E271-D672-F147-B371-ABF5E56F00EC}" type="datetime1">
              <a:rPr lang="en-US" smtClean="0"/>
              <a:t>6/28/2025</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4800269" y="0"/>
            <a:ext cx="548641" cy="630936"/>
          </a:xfrm>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172454" y="0"/>
            <a:ext cx="4019545" cy="6858000"/>
          </a:xfrm>
          <a:blipFill dpi="0" rotWithShape="1">
            <a:blip r:embed="rId2">
              <a:alphaModFix amt="60000"/>
            </a:blip>
            <a:srcRect/>
            <a:stretch>
              <a:fillRect/>
            </a:stretch>
          </a:blipFill>
        </p:spPr>
        <p:txBody>
          <a:bodyPr/>
          <a:lstStyle/>
          <a:p>
            <a:r>
              <a:rPr lang="en-US"/>
              <a:t>Click icon to add picture</a:t>
            </a:r>
            <a:endParaRPr lang="en-US" dirty="0"/>
          </a:p>
        </p:txBody>
      </p:sp>
    </p:spTree>
    <p:extLst>
      <p:ext uri="{BB962C8B-B14F-4D97-AF65-F5344CB8AC3E}">
        <p14:creationId xmlns:p14="http://schemas.microsoft.com/office/powerpoint/2010/main" val="11384573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43095" y="1019803"/>
            <a:ext cx="4714869" cy="1109672"/>
          </a:xfrm>
        </p:spPr>
        <p:txBody>
          <a:bodyPr anchor="t"/>
          <a:lstStyle>
            <a:lvl1pPr>
              <a:defRPr sz="3200" cap="all" baseline="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286498" cy="6858000"/>
          </a:xfrm>
          <a:blipFill dpi="0" rotWithShape="1">
            <a:blip r:embed="rId2">
              <a:alphaModFix amt="60000"/>
            </a:blip>
            <a:srcRect/>
            <a:stretch>
              <a:fillRect/>
            </a:stretch>
          </a:blipFill>
        </p:spPr>
        <p:txBody>
          <a:bodyPr/>
          <a:lstStyle/>
          <a:p>
            <a:r>
              <a:rPr lang="en-US"/>
              <a:t>Click icon to add picture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843095" y="0"/>
            <a:ext cx="2828918" cy="630936"/>
          </a:xfrm>
        </p:spPr>
        <p:txBody>
          <a:body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700581" y="0"/>
            <a:ext cx="914407" cy="630936"/>
          </a:xfrm>
        </p:spPr>
        <p:txBody>
          <a:bodyPr/>
          <a:lstStyle>
            <a:lvl1pPr>
              <a:defRPr>
                <a:solidFill>
                  <a:schemeClr val="bg1"/>
                </a:solidFill>
                <a:effectLst/>
              </a:defRPr>
            </a:lvl1pPr>
          </a:lstStyle>
          <a:p>
            <a:fld id="{CC79DE5A-E0D1-2647-9D82-FBDAE5DFB807}" type="datetime1">
              <a:rPr lang="en-US" smtClean="0"/>
              <a:t>6/28/2025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843095" y="2514279"/>
            <a:ext cx="4714869" cy="370872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30043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1001715"/>
            <a:ext cx="4714881" cy="1108746"/>
          </a:xfrm>
        </p:spPr>
        <p:txBody>
          <a:bodyPr anchor="t"/>
          <a:lstStyle>
            <a:lvl1pPr>
              <a:defRPr sz="3200" cap="all" baseline="0">
                <a:solidFill>
                  <a:schemeClr val="bg1"/>
                </a:soli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34029" y="2515204"/>
            <a:ext cx="4714881" cy="370779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8" y="0"/>
            <a:ext cx="2805405" cy="630936"/>
          </a:xfrm>
        </p:spPr>
        <p:txBody>
          <a:bodyPr/>
          <a:lstStyle>
            <a:lvl1pPr>
              <a:defRPr>
                <a:solidFill>
                  <a:schemeClr val="bg1"/>
                </a:solidFill>
                <a:effectLst/>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830190" y="0"/>
            <a:ext cx="914400" cy="630936"/>
          </a:xfrm>
        </p:spPr>
        <p:txBody>
          <a:bodyPr/>
          <a:lstStyle>
            <a:lvl1pPr>
              <a:defRPr>
                <a:solidFill>
                  <a:schemeClr val="bg1"/>
                </a:solidFill>
              </a:defRPr>
            </a:lvl1pPr>
          </a:lstStyle>
          <a:p>
            <a:fld id="{7E69D102-A2FD-8743-85DB-14F8D0C32AC3}" type="datetime1">
              <a:rPr lang="en-US" smtClean="0"/>
              <a:t>6/28/2025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800270" y="0"/>
            <a:ext cx="548640" cy="630936"/>
          </a:xfrm>
        </p:spPr>
        <p:txBody>
          <a:bodyPr/>
          <a:lstStyle>
            <a:lvl1pPr>
              <a:defRPr>
                <a:solidFill>
                  <a:schemeClr val="bg1"/>
                </a:solidFill>
                <a:effectLst/>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05502" y="0"/>
            <a:ext cx="6286498" cy="6858000"/>
          </a:xfrm>
          <a:blipFill dpi="0" rotWithShape="1">
            <a:blip r:embed="rId2">
              <a:alphaModFix amt="60000"/>
            </a:blip>
            <a:srcRect/>
            <a:stretch>
              <a:fillRect/>
            </a:stretch>
          </a:blipFill>
        </p:spPr>
        <p:txBody>
          <a:bodyPr/>
          <a:lstStyle/>
          <a:p>
            <a:r>
              <a:rPr lang="en-US"/>
              <a:t>Click icon to add picture</a:t>
            </a:r>
            <a:endParaRPr lang="en-US" dirty="0"/>
          </a:p>
        </p:txBody>
      </p:sp>
    </p:spTree>
    <p:extLst>
      <p:ext uri="{BB962C8B-B14F-4D97-AF65-F5344CB8AC3E}">
        <p14:creationId xmlns:p14="http://schemas.microsoft.com/office/powerpoint/2010/main" val="3433333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7">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43095" y="1011935"/>
            <a:ext cx="4714869" cy="1112153"/>
          </a:xfrm>
        </p:spPr>
        <p:txBody>
          <a:bodyPr anchor="b"/>
          <a:lstStyle>
            <a:lvl1pPr>
              <a:defRPr sz="6000" cap="all" baseline="0">
                <a:solidFill>
                  <a:schemeClr val="bg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53237" y="0"/>
            <a:ext cx="2836870" cy="630936"/>
          </a:xfrm>
        </p:spPr>
        <p:txBody>
          <a:bodyPr/>
          <a:lstStyle>
            <a:lvl1pPr>
              <a:defRPr>
                <a:solidFill>
                  <a:schemeClr val="bg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687910" y="0"/>
            <a:ext cx="927080" cy="630936"/>
          </a:xfrm>
        </p:spPr>
        <p:txBody>
          <a:bodyPr/>
          <a:lstStyle>
            <a:lvl1pPr>
              <a:defRPr>
                <a:solidFill>
                  <a:schemeClr val="bg1"/>
                </a:solidFill>
                <a:effectLst/>
              </a:defRPr>
            </a:lvl1pPr>
          </a:lstStyle>
          <a:p>
            <a:fld id="{FA9F1854-4AF0-ED49-AE83-182A816927B5}" type="datetime1">
              <a:rPr lang="en-US" smtClean="0"/>
              <a:t>6/28/2025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34029" y="630936"/>
            <a:ext cx="5652469" cy="5592063"/>
          </a:xfrm>
          <a:blipFill dpi="0" rotWithShape="1">
            <a:blip r:embed="rId2">
              <a:alphaModFix amt="60000"/>
            </a:blip>
            <a:srcRect/>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861021" y="2496190"/>
            <a:ext cx="4696943" cy="372680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6390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30" y="1001714"/>
            <a:ext cx="4714880" cy="1121417"/>
          </a:xfrm>
        </p:spPr>
        <p:txBody>
          <a:bodyPr anchor="t"/>
          <a:lstStyle>
            <a:lvl1pPr>
              <a:defRPr sz="3200" cap="all" baseline="0">
                <a:solidFill>
                  <a:schemeClr val="bg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8" y="0"/>
            <a:ext cx="2805405" cy="630936"/>
          </a:xfrm>
        </p:spPr>
        <p:txBody>
          <a:bodyPr/>
          <a:lstStyle>
            <a:lvl1pPr>
              <a:defRPr>
                <a:solidFill>
                  <a:schemeClr val="bg1"/>
                </a:solidFill>
                <a:effectLst/>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848478" y="0"/>
            <a:ext cx="914400" cy="630936"/>
          </a:xfrm>
        </p:spPr>
        <p:txBody>
          <a:bodyPr/>
          <a:lstStyle>
            <a:lvl1pPr>
              <a:defRPr>
                <a:solidFill>
                  <a:schemeClr val="bg1"/>
                </a:solidFill>
              </a:defRPr>
            </a:lvl1pPr>
          </a:lstStyle>
          <a:p>
            <a:fld id="{6E8F57D1-DD5E-4E44-98C5-7D5639D55A57}" type="datetime1">
              <a:rPr lang="en-US" smtClean="0"/>
              <a:t>6/28/2025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800269" y="0"/>
            <a:ext cx="548640" cy="630936"/>
          </a:xfrm>
        </p:spPr>
        <p:txBody>
          <a:bodyPr/>
          <a:lstStyle>
            <a:lvl1pPr>
              <a:defRPr>
                <a:solidFill>
                  <a:schemeClr val="bg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2495233"/>
            <a:ext cx="4736136" cy="372776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05502" y="0"/>
            <a:ext cx="6286497" cy="6858000"/>
          </a:xfrm>
          <a:blipFill dpi="0" rotWithShape="1">
            <a:blip r:embed="rId2">
              <a:alphaModFix amt="60000"/>
            </a:blip>
            <a:srcRect/>
            <a:stretch>
              <a:fillRect/>
            </a:stretch>
          </a:blipFill>
        </p:spPr>
        <p:txBody>
          <a:bodyPr/>
          <a:lstStyle/>
          <a:p>
            <a:r>
              <a:rPr lang="en-US"/>
              <a:t>Click icon to add picture</a:t>
            </a:r>
            <a:endParaRPr lang="en-US" dirty="0"/>
          </a:p>
        </p:txBody>
      </p:sp>
    </p:spTree>
    <p:extLst>
      <p:ext uri="{BB962C8B-B14F-4D97-AF65-F5344CB8AC3E}">
        <p14:creationId xmlns:p14="http://schemas.microsoft.com/office/powerpoint/2010/main" val="23385649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2455" y="992921"/>
            <a:ext cx="3385510" cy="1117539"/>
          </a:xfrm>
        </p:spPr>
        <p:txBody>
          <a:bodyPr anchor="t">
            <a:noAutofit/>
          </a:bodyPr>
          <a:lstStyle>
            <a:lvl1pPr>
              <a:defRPr sz="3200" cap="all" baseline="0"/>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8172455" y="0"/>
            <a:ext cx="1735843" cy="630936"/>
          </a:xfrm>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9911643" y="0"/>
            <a:ext cx="700007" cy="630936"/>
          </a:xfrm>
        </p:spPr>
        <p:txBody>
          <a:bodyPr/>
          <a:lstStyle/>
          <a:p>
            <a:fld id="{BDB83C81-A524-F840-ABC9-B6BB50E4A13C}" type="datetime1">
              <a:rPr lang="en-US" smtClean="0"/>
              <a:t>6/28/2025</a:t>
            </a:fld>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009324" y="0"/>
            <a:ext cx="548640" cy="630936"/>
          </a:xfrm>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60000"/>
            </a:blip>
            <a:srcRect/>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172454" y="2515204"/>
            <a:ext cx="3385510" cy="370779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7650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24096" y="1016954"/>
            <a:ext cx="4306487" cy="3345811"/>
          </a:xfrm>
        </p:spPr>
        <p:txBody>
          <a:bodyPr anchor="b">
            <a:noAutofit/>
          </a:bodyPr>
          <a:lstStyle>
            <a:lvl1pPr algn="l">
              <a:defRPr sz="6000" u="sng"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24095" y="4743765"/>
            <a:ext cx="4333869" cy="1479235"/>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60000"/>
            </a:blip>
            <a:srcRect/>
            <a:stretch>
              <a:fillRect l="-32" r="-32"/>
            </a:stretch>
          </a:blipFill>
        </p:spPr>
        <p:txBody>
          <a:bodyPr/>
          <a:lstStyle/>
          <a:p>
            <a:r>
              <a:rPr lang="en-US"/>
              <a:t>Click icon to add picture</a:t>
            </a:r>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224097" y="0"/>
            <a:ext cx="2447917" cy="630936"/>
          </a:xfrm>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672014" y="0"/>
            <a:ext cx="958467" cy="630936"/>
          </a:xfrm>
        </p:spPr>
        <p:txBody>
          <a:bodyPr/>
          <a:lstStyle>
            <a:lvl1pPr>
              <a:defRPr>
                <a:solidFill>
                  <a:schemeClr val="bg1"/>
                </a:solidFill>
                <a:effectLst/>
              </a:defRPr>
            </a:lvl1pPr>
          </a:lstStyle>
          <a:p>
            <a:fld id="{6C3E8657-ED4F-2349-80D5-3F1287888601}" type="datetime1">
              <a:rPr lang="en-US" smtClean="0"/>
              <a:t>6/28/2025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01373" y="0"/>
            <a:ext cx="556592" cy="630936"/>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7825387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1001715"/>
            <a:ext cx="3380187" cy="1108746"/>
          </a:xfrm>
        </p:spPr>
        <p:txBody>
          <a:bodyPr anchor="t">
            <a:noAutofit/>
          </a:bodyPr>
          <a:lstStyle>
            <a:lvl1pPr>
              <a:defRPr sz="3200" cap="all" baseline="0">
                <a:solidFill>
                  <a:schemeClr val="bg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8" y="0"/>
            <a:ext cx="2083775" cy="630936"/>
          </a:xfrm>
        </p:spPr>
        <p:txBody>
          <a:bodyPr/>
          <a:lstStyle>
            <a:lvl1pPr>
              <a:defRPr>
                <a:solidFill>
                  <a:schemeClr val="bg1"/>
                </a:solidFill>
                <a:effectLst/>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2723140" y="0"/>
            <a:ext cx="716293" cy="630936"/>
          </a:xfrm>
        </p:spPr>
        <p:txBody>
          <a:bodyPr/>
          <a:lstStyle>
            <a:lvl1pPr>
              <a:defRPr>
                <a:solidFill>
                  <a:schemeClr val="bg1"/>
                </a:solidFill>
              </a:defRPr>
            </a:lvl1pPr>
          </a:lstStyle>
          <a:p>
            <a:fld id="{1BA8DA53-5E6D-4942-B673-3E50E3C9DB93}" type="datetime1">
              <a:rPr lang="en-US" smtClean="0"/>
              <a:t>6/28/2025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465575" y="0"/>
            <a:ext cx="548640" cy="630936"/>
          </a:xfrm>
        </p:spPr>
        <p:txBody>
          <a:bodyPr/>
          <a:lstStyle>
            <a:lvl1pPr>
              <a:defRPr>
                <a:solidFill>
                  <a:schemeClr val="bg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34029" y="2491461"/>
            <a:ext cx="3380313" cy="373153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60000"/>
            </a:blip>
            <a:srcRect/>
            <a:stretch>
              <a:fillRect/>
            </a:stretch>
          </a:blipFill>
        </p:spPr>
        <p:txBody>
          <a:bodyPr/>
          <a:lstStyle/>
          <a:p>
            <a:r>
              <a:rPr lang="en-US"/>
              <a:t>Click icon to add picture</a:t>
            </a:r>
            <a:endParaRPr lang="en-US" dirty="0"/>
          </a:p>
        </p:txBody>
      </p:sp>
    </p:spTree>
    <p:extLst>
      <p:ext uri="{BB962C8B-B14F-4D97-AF65-F5344CB8AC3E}">
        <p14:creationId xmlns:p14="http://schemas.microsoft.com/office/powerpoint/2010/main" val="21099903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2454" y="994222"/>
            <a:ext cx="3385510" cy="1882967"/>
          </a:xfrm>
        </p:spPr>
        <p:txBody>
          <a:bodyPr anchor="b"/>
          <a:lstStyle>
            <a:lvl1pPr>
              <a:defRPr sz="3200" cap="all" baseline="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a:alphaModFix amt="60000"/>
            </a:blip>
            <a:srcRect/>
            <a:stretch>
              <a:fillRect/>
            </a:stretch>
          </a:blipFill>
        </p:spPr>
        <p:txBody>
          <a:bodyPr/>
          <a:lstStyle/>
          <a:p>
            <a:r>
              <a:rPr lang="en-US"/>
              <a:t>Click icon to add picture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172455" y="0"/>
            <a:ext cx="1735844" cy="630936"/>
          </a:xfrm>
        </p:spPr>
        <p:txBody>
          <a:body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916244" y="0"/>
            <a:ext cx="695406" cy="630936"/>
          </a:xfrm>
        </p:spPr>
        <p:txBody>
          <a:bodyPr/>
          <a:lstStyle>
            <a:lvl1pPr>
              <a:defRPr>
                <a:solidFill>
                  <a:schemeClr val="bg1"/>
                </a:solidFill>
                <a:effectLst/>
              </a:defRPr>
            </a:lvl1pPr>
          </a:lstStyle>
          <a:p>
            <a:fld id="{0BA35C60-A52E-0F44-95C1-79561B62B391}" type="datetime1">
              <a:rPr lang="en-US" smtClean="0"/>
              <a:t>6/28/2025</a:t>
            </a:fld>
            <a:endParaRPr lang="en-US" dirty="0"/>
          </a:p>
        </p:txBody>
      </p:sp>
      <p:sp>
        <p:nvSpPr>
          <p:cNvPr id="34" name="Slide Number Placeholder 9">
            <a:extLst>
              <a:ext uri="{FF2B5EF4-FFF2-40B4-BE49-F238E27FC236}">
                <a16:creationId xmlns:a16="http://schemas.microsoft.com/office/drawing/2014/main" id="{64F22B5B-7B07-4638-1ED2-E13EDE05C19E}"/>
              </a:ext>
            </a:extLst>
          </p:cNvPr>
          <p:cNvSpPr>
            <a:spLocks noGrp="1"/>
          </p:cNvSpPr>
          <p:nvPr>
            <p:ph type="sldNum" sz="quarter" idx="17"/>
          </p:nvPr>
        </p:nvSpPr>
        <p:spPr>
          <a:xfrm>
            <a:off x="11009324" y="0"/>
            <a:ext cx="548640" cy="630936"/>
          </a:xfrm>
        </p:spPr>
        <p:txBody>
          <a:bodyPr/>
          <a:lstStyle>
            <a:lvl1pPr>
              <a:defRPr>
                <a:solidFill>
                  <a:schemeClr val="bg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72454" y="3251766"/>
            <a:ext cx="3385510" cy="2971234"/>
          </a:xfrm>
        </p:spPr>
        <p:txBody>
          <a:bodyPr>
            <a:normAutofit/>
          </a:bodyPr>
          <a:lstStyle>
            <a:lvl1pPr marL="0" indent="0">
              <a:buNone/>
              <a:defRPr sz="1600">
                <a:solidFill>
                  <a:schemeClr val="bg1"/>
                </a:solidFil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0674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5100628"/>
            <a:ext cx="4328498" cy="1122373"/>
          </a:xfrm>
        </p:spPr>
        <p:txBody>
          <a:bodyPr anchor="t">
            <a:noAutofit/>
          </a:bodyPr>
          <a:lstStyle>
            <a:lvl1pPr>
              <a:defRPr sz="3200" cap="all" baseline="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728526"/>
          </a:xfrm>
          <a:blipFill dpi="0" rotWithShape="1">
            <a:blip r:embed="rId2">
              <a:alphaModFix amt="60000"/>
            </a:blip>
            <a:srcRect/>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100627"/>
            <a:ext cx="6208724" cy="1122373"/>
          </a:xfrm>
        </p:spPr>
        <p:txBody>
          <a:bodyPr>
            <a:noAutofit/>
          </a:bodyPr>
          <a:lstStyle>
            <a:lvl1pPr marL="0" indent="0">
              <a:buFont typeface="Arial" panose="020B0604020202020204" pitchFamily="34" charset="0"/>
              <a:buNone/>
              <a:defRPr sz="1600">
                <a:solidFill>
                  <a:schemeClr val="bg1"/>
                </a:solidFill>
              </a:defRPr>
            </a:lvl1pPr>
            <a:lvl2pPr marL="228600" indent="0">
              <a:buFont typeface="Arial" panose="020B0604020202020204" pitchFamily="34" charset="0"/>
              <a:buNone/>
              <a:defRPr sz="1400">
                <a:solidFill>
                  <a:schemeClr val="bg1"/>
                </a:solidFill>
              </a:defRPr>
            </a:lvl2pPr>
            <a:lvl3pPr marL="457200" indent="0">
              <a:buFont typeface="Arial" panose="020B0604020202020204" pitchFamily="34" charset="0"/>
              <a:buNone/>
              <a:defRPr sz="1200">
                <a:solidFill>
                  <a:schemeClr val="bg1"/>
                </a:solidFill>
              </a:defRPr>
            </a:lvl3pPr>
            <a:lvl4pPr marL="685800" indent="0">
              <a:buFont typeface="Arial" panose="020B0604020202020204" pitchFamily="34" charset="0"/>
              <a:buNone/>
              <a:defRPr sz="1100">
                <a:solidFill>
                  <a:schemeClr val="bg1"/>
                </a:solidFill>
              </a:defRPr>
            </a:lvl4pPr>
            <a:lvl5pPr marL="914400" indent="0">
              <a:buFont typeface="Arial" panose="020B0604020202020204" pitchFamily="34" charset="0"/>
              <a:buNone/>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9" y="6211605"/>
            <a:ext cx="3657600" cy="630936"/>
          </a:xfrm>
        </p:spPr>
        <p:txBody>
          <a:body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708540" y="6211605"/>
            <a:ext cx="914400" cy="630936"/>
          </a:xfrm>
        </p:spPr>
        <p:txBody>
          <a:bodyPr/>
          <a:lstStyle/>
          <a:p>
            <a:fld id="{625E8027-836D-F64B-BBF7-A246E67FE0A3}" type="datetime1">
              <a:rPr lang="en-US" smtClean="0"/>
              <a:t>6/28/2025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09324" y="6211605"/>
            <a:ext cx="548640" cy="630936"/>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554981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4353866"/>
            <a:ext cx="2828932" cy="1869134"/>
          </a:xfrm>
        </p:spPr>
        <p:txBody>
          <a:bodyPr anchor="t">
            <a:normAutofit/>
          </a:bodyPr>
          <a:lstStyle>
            <a:lvl1pPr>
              <a:defRPr sz="3200" cap="all" baseline="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60000"/>
            </a:blip>
            <a:srcRect/>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19552" y="4353866"/>
            <a:ext cx="7538412" cy="1869134"/>
          </a:xfrm>
        </p:spPr>
        <p:txBody>
          <a:bodyPr>
            <a:noAutofit/>
          </a:bodyPr>
          <a:lstStyle>
            <a:lvl1pPr marL="285750" indent="-285750">
              <a:buFont typeface="Arial" panose="020B0604020202020204" pitchFamily="34" charset="0"/>
              <a:buChar char="•"/>
              <a:defRPr sz="1800">
                <a:solidFill>
                  <a:schemeClr val="bg1"/>
                </a:solidFill>
              </a:defRPr>
            </a:lvl1pPr>
            <a:lvl2pPr marL="514350" indent="-285750">
              <a:buFont typeface="Arial" panose="020B0604020202020204" pitchFamily="34" charset="0"/>
              <a:buChar char="•"/>
              <a:defRPr sz="1600">
                <a:solidFill>
                  <a:schemeClr val="bg1"/>
                </a:solidFill>
              </a:defRPr>
            </a:lvl2pPr>
            <a:lvl3pPr marL="742950" indent="-285750">
              <a:buFont typeface="Arial" panose="020B0604020202020204" pitchFamily="34" charset="0"/>
              <a:buChar char="•"/>
              <a:defRPr sz="1400">
                <a:solidFill>
                  <a:schemeClr val="bg1"/>
                </a:solidFill>
              </a:defRPr>
            </a:lvl3pPr>
            <a:lvl4pPr marL="857250" indent="-171450">
              <a:buFont typeface="Arial" panose="020B0604020202020204" pitchFamily="34" charset="0"/>
              <a:buChar char="•"/>
              <a:defRPr sz="1200">
                <a:solidFill>
                  <a:schemeClr val="bg1"/>
                </a:solidFill>
              </a:defRPr>
            </a:lvl4pPr>
            <a:lvl5pPr marL="1085850" indent="-171450">
              <a:buFont typeface="Arial" panose="020B0604020202020204" pitchFamily="34" charset="0"/>
              <a:buChar cha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9" y="6211605"/>
            <a:ext cx="3657600" cy="630936"/>
          </a:xfrm>
        </p:spPr>
        <p:txBody>
          <a:body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708540" y="6211605"/>
            <a:ext cx="914400" cy="630936"/>
          </a:xfrm>
        </p:spPr>
        <p:txBody>
          <a:bodyPr/>
          <a:lstStyle/>
          <a:p>
            <a:fld id="{04D38C6B-BFF0-FA48-8F70-77BDD72A014D}" type="datetime1">
              <a:rPr lang="en-US" smtClean="0"/>
              <a:t>6/28/2025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09324" y="6211605"/>
            <a:ext cx="548640" cy="630936"/>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907202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627443"/>
            <a:ext cx="2828926" cy="1826790"/>
          </a:xfrm>
        </p:spPr>
        <p:txBody>
          <a:bodyPr anchor="t">
            <a:normAutofit/>
          </a:bodyPr>
          <a:lstStyle>
            <a:lvl1pPr>
              <a:defRPr sz="3200" cap="all" baseline="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19552" y="634999"/>
            <a:ext cx="7538412" cy="1861191"/>
          </a:xfrm>
        </p:spPr>
        <p:txBody>
          <a:bodyPr>
            <a:noAutofit/>
          </a:bodyPr>
          <a:lstStyle>
            <a:lvl1pPr marL="285750" indent="-285750">
              <a:buFont typeface="Arial" panose="020B0604020202020204" pitchFamily="34" charset="0"/>
              <a:buChar char="•"/>
              <a:defRPr sz="1800">
                <a:solidFill>
                  <a:schemeClr val="bg1"/>
                </a:solidFill>
              </a:defRPr>
            </a:lvl1pPr>
            <a:lvl2pPr marL="514350" indent="-285750">
              <a:buFont typeface="Arial" panose="020B0604020202020204" pitchFamily="34" charset="0"/>
              <a:buChar char="•"/>
              <a:defRPr sz="1600">
                <a:solidFill>
                  <a:schemeClr val="bg1"/>
                </a:solidFill>
              </a:defRPr>
            </a:lvl2pPr>
            <a:lvl3pPr marL="742950" indent="-285750">
              <a:buFont typeface="Arial" panose="020B0604020202020204" pitchFamily="34" charset="0"/>
              <a:buChar char="•"/>
              <a:defRPr sz="1400">
                <a:solidFill>
                  <a:schemeClr val="bg1"/>
                </a:solidFill>
              </a:defRPr>
            </a:lvl3pPr>
            <a:lvl4pPr marL="857250" indent="-171450">
              <a:buFont typeface="Arial" panose="020B0604020202020204" pitchFamily="34" charset="0"/>
              <a:buChar char="•"/>
              <a:defRPr sz="1200">
                <a:solidFill>
                  <a:schemeClr val="bg1"/>
                </a:solidFill>
              </a:defRPr>
            </a:lvl4pPr>
            <a:lvl5pPr marL="1085850" indent="-171450">
              <a:buFont typeface="Arial" panose="020B0604020202020204" pitchFamily="34" charset="0"/>
              <a:buChar cha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60000"/>
            </a:blip>
            <a:srcRect/>
            <a:stretch>
              <a:fillRect/>
            </a:stretch>
          </a:blipFill>
        </p:spPr>
        <p:txBody>
          <a:bodyPr/>
          <a:lstStyle/>
          <a:p>
            <a:r>
              <a:rPr lang="en-US"/>
              <a:t>Click icon to add picture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9" y="0"/>
            <a:ext cx="2805405" cy="630936"/>
          </a:xfrm>
        </p:spPr>
        <p:txBody>
          <a:body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708540" y="0"/>
            <a:ext cx="914400" cy="630936"/>
          </a:xfrm>
        </p:spPr>
        <p:txBody>
          <a:bodyPr/>
          <a:lstStyle/>
          <a:p>
            <a:fld id="{E40AF01B-D893-9C4D-8AB8-7E6079CED5E9}" type="datetime1">
              <a:rPr lang="en-US" smtClean="0"/>
              <a:t>6/28/2025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09324" y="0"/>
            <a:ext cx="548640" cy="630936"/>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668258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1011936"/>
            <a:ext cx="10945318" cy="745437"/>
          </a:xfrm>
        </p:spPr>
        <p:txBody>
          <a:bodyPr anchor="t"/>
          <a:lstStyle>
            <a:lvl1pPr>
              <a:defRPr cap="all" baseline="0"/>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574623E1-10D5-C048-8991-E2228A964ED1}" type="datetime1">
              <a:rPr lang="en-US" smtClean="0"/>
              <a:t>6/28/2025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2129474"/>
            <a:ext cx="6230450" cy="4093525"/>
          </a:xfrm>
          <a:blipFill dpi="0" rotWithShape="1">
            <a:blip r:embed="rId2">
              <a:alphaModFix amt="60000"/>
            </a:blip>
            <a:srcRect/>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24097" y="2129474"/>
            <a:ext cx="4333867" cy="412819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9039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1001715"/>
            <a:ext cx="4714881" cy="1121418"/>
          </a:xfrm>
        </p:spPr>
        <p:txBody>
          <a:bodyPr>
            <a:normAutofit/>
          </a:bodyPr>
          <a:lstStyle>
            <a:lvl1pPr>
              <a:defRPr sz="3600" cap="all" baseline="0"/>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5DB6E09-373C-2841-960E-B24A18A7C55D}" type="datetime1">
              <a:rPr lang="en-US" smtClean="0"/>
              <a:t>6/28/2025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34028" y="2495234"/>
            <a:ext cx="4706938" cy="3727766"/>
          </a:xfrm>
          <a:blipFill dpi="0" rotWithShape="1">
            <a:blip r:embed="rId2">
              <a:alphaModFix amt="60000"/>
            </a:blip>
            <a:srcRect/>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286499" y="1001715"/>
            <a:ext cx="5292853" cy="52212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91538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996695"/>
            <a:ext cx="3771907" cy="1126438"/>
          </a:xfrm>
        </p:spPr>
        <p:txBody>
          <a:bodyPr anchor="t">
            <a:normAutofit/>
          </a:bodyPr>
          <a:lstStyle>
            <a:lvl1pPr>
              <a:defRPr sz="3200" cap="all" baseline="0"/>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FCB72DF-080D-4042-863C-D2B08AB5E1E8}" type="datetime1">
              <a:rPr lang="en-US" smtClean="0"/>
              <a:t>6/28/2025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34029" y="2495234"/>
            <a:ext cx="3717934" cy="3727766"/>
          </a:xfrm>
          <a:blipFill dpi="0" rotWithShape="1">
            <a:blip r:embed="rId2">
              <a:alphaModFix amt="60000"/>
            </a:blip>
            <a:srcRect/>
            <a:stretch>
              <a:fillRect/>
            </a:stretch>
          </a:blipFill>
        </p:spPr>
        <p:txBody>
          <a:bodyPr/>
          <a:lstStyle>
            <a:lvl1pPr marL="0" indent="0">
              <a:buNone/>
              <a:defRPr/>
            </a:lvl1pPr>
          </a:lstStyle>
          <a:p>
            <a:r>
              <a:rPr lang="en-US"/>
              <a:t>Click icon to add picture</a:t>
            </a:r>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962522" y="1005779"/>
            <a:ext cx="6615116" cy="53029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61859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with Picture 18">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6" y="4531056"/>
            <a:ext cx="6209067" cy="1691943"/>
          </a:xfrm>
        </p:spPr>
        <p:txBody>
          <a:bodyPr anchor="b">
            <a:noAutofit/>
          </a:bodyPr>
          <a:lstStyle>
            <a:lvl1pPr>
              <a:defRPr sz="6000" cap="all" baseline="0">
                <a:solidFill>
                  <a:schemeClr val="bg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bg1"/>
                </a:solidFill>
              </a:defRPr>
            </a:lvl1pPr>
          </a:lstStyle>
          <a:p>
            <a:fld id="{5C5D9B6A-47DB-D845-97C7-9775E46E650D}" type="datetime1">
              <a:rPr lang="en-US" smtClean="0"/>
              <a:t>6/28/2025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34027" y="630937"/>
            <a:ext cx="6209067" cy="3504335"/>
          </a:xfrm>
          <a:blipFill dpi="0" rotWithShape="1">
            <a:blip r:embed="rId2">
              <a:alphaModFix amt="60000"/>
            </a:blip>
            <a:srcRect/>
            <a:stretch>
              <a:fillRect/>
            </a:stretch>
          </a:blipFill>
        </p:spPr>
        <p:txBody>
          <a:bodyPr/>
          <a:lstStyle>
            <a:lvl1pPr marL="0" indent="0">
              <a:buNone/>
              <a:defRPr/>
            </a:lvl1pPr>
          </a:lstStyle>
          <a:p>
            <a:r>
              <a:rPr lang="en-US"/>
              <a:t>Click icon to add picture</a:t>
            </a:r>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7229479" y="630937"/>
            <a:ext cx="4328485" cy="5592064"/>
          </a:xfrm>
        </p:spPr>
        <p:txBody>
          <a:bodyPr anchor="b">
            <a:normAutofit/>
          </a:bodyPr>
          <a:lstStyle>
            <a:lvl1pPr>
              <a:lnSpc>
                <a:spcPct val="120000"/>
              </a:lnSpc>
              <a:spcAft>
                <a:spcPts val="0"/>
              </a:spcAft>
              <a:defRPr sz="1600" b="0" i="0">
                <a:solidFill>
                  <a:schemeClr val="bg1"/>
                </a:solidFill>
                <a:latin typeface="+mn-lt"/>
              </a:defRPr>
            </a:lvl1pPr>
            <a:lvl2pPr>
              <a:lnSpc>
                <a:spcPct val="120000"/>
              </a:lnSpc>
              <a:spcAft>
                <a:spcPts val="0"/>
              </a:spcAft>
              <a:defRPr sz="1600" b="0" i="0">
                <a:solidFill>
                  <a:schemeClr val="bg1"/>
                </a:solidFill>
                <a:latin typeface="+mn-lt"/>
              </a:defRPr>
            </a:lvl2pPr>
            <a:lvl3pPr>
              <a:lnSpc>
                <a:spcPct val="120000"/>
              </a:lnSpc>
              <a:spcAft>
                <a:spcPts val="0"/>
              </a:spcAft>
              <a:defRPr sz="1600" b="0" i="0">
                <a:solidFill>
                  <a:schemeClr val="bg1"/>
                </a:solidFill>
                <a:latin typeface="+mn-lt"/>
              </a:defRPr>
            </a:lvl3pPr>
            <a:lvl4pPr>
              <a:lnSpc>
                <a:spcPct val="120000"/>
              </a:lnSpc>
              <a:spcAft>
                <a:spcPts val="0"/>
              </a:spcAft>
              <a:defRPr sz="1600" b="0" i="0">
                <a:solidFill>
                  <a:schemeClr val="bg1"/>
                </a:solidFill>
                <a:latin typeface="+mn-lt"/>
              </a:defRPr>
            </a:lvl4pPr>
            <a:lvl5pPr>
              <a:lnSpc>
                <a:spcPct val="120000"/>
              </a:lnSpc>
              <a:spcAft>
                <a:spcPts val="0"/>
              </a:spcAft>
              <a:defRPr sz="1600" b="0" i="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50821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umber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634015" y="5109526"/>
            <a:ext cx="6209079" cy="1113474"/>
          </a:xfrm>
        </p:spPr>
        <p:txBody>
          <a:bodyPr>
            <a:normAutofit/>
          </a:bodyPr>
          <a:lstStyle>
            <a:lvl1pPr>
              <a:lnSpc>
                <a:spcPct val="120000"/>
              </a:lnSpc>
              <a:defRPr sz="2800" b="0">
                <a:solidFill>
                  <a:schemeClr val="bg1"/>
                </a:solidFill>
                <a:latin typeface="+mj-lt"/>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dirty="0"/>
              <a:t>SHAPING THE FUTURE OF OUR INDUSTRY</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B51C0633-DAE0-3446-8119-69D4276646A6}" type="datetime1">
              <a:rPr lang="en-US" smtClean="0"/>
              <a:t>6/28/2025</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22" y="1011935"/>
            <a:ext cx="10923942" cy="3716591"/>
          </a:xfrm>
        </p:spPr>
        <p:txBody>
          <a:bodyPr anchor="b">
            <a:noAutofit/>
          </a:bodyPr>
          <a:lstStyle>
            <a:lvl1pPr marL="0" indent="0">
              <a:lnSpc>
                <a:spcPct val="90000"/>
              </a:lnSpc>
              <a:spcBef>
                <a:spcPts val="0"/>
              </a:spcBef>
              <a:buNone/>
              <a:defRPr sz="28000" b="0" i="0">
                <a:solidFill>
                  <a:schemeClr val="bg1"/>
                </a:solidFill>
                <a:latin typeface="+mn-lt"/>
              </a:defRPr>
            </a:lvl1pPr>
          </a:lstStyle>
          <a:p>
            <a:pPr lvl="0"/>
            <a:r>
              <a:rPr lang="en-US" dirty="0"/>
              <a:t>##%</a:t>
            </a:r>
          </a:p>
        </p:txBody>
      </p:sp>
    </p:spTree>
    <p:extLst>
      <p:ext uri="{BB962C8B-B14F-4D97-AF65-F5344CB8AC3E}">
        <p14:creationId xmlns:p14="http://schemas.microsoft.com/office/powerpoint/2010/main" val="567802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30" y="1001715"/>
            <a:ext cx="4714880" cy="3360095"/>
          </a:xfrm>
        </p:spPr>
        <p:txBody>
          <a:bodyPr anchor="t">
            <a:noAutofit/>
          </a:bodyPr>
          <a:lstStyle>
            <a:lvl1pPr algn="l">
              <a:defRPr sz="6000" u="sng"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34030" y="4728526"/>
            <a:ext cx="4714880" cy="1494474"/>
          </a:xfrm>
        </p:spPr>
        <p:txBody>
          <a:bodyPr anchor="b">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634030" y="3586"/>
            <a:ext cx="3154768" cy="630936"/>
          </a:xfrm>
        </p:spPr>
        <p:txBody>
          <a:bodyPr/>
          <a:lstStyle/>
          <a:p>
            <a:r>
              <a:rPr lang="en-US" dirty="0"/>
              <a:t>SHAPING THE FUTURE OF OUR INDUSTRY</a:t>
            </a:r>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3845379" y="3586"/>
            <a:ext cx="898310" cy="630936"/>
          </a:xfrm>
        </p:spPr>
        <p:txBody>
          <a:bodyPr/>
          <a:lstStyle/>
          <a:p>
            <a:fld id="{CDAA7185-3F7E-9249-BB9E-706C38E229BC}" type="datetime1">
              <a:rPr lang="en-US" smtClean="0"/>
              <a:t>6/28/2025</a:t>
            </a:fld>
            <a:endParaRPr lang="en-US" dirty="0"/>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00270" y="3586"/>
            <a:ext cx="548640" cy="630936"/>
          </a:xfrm>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905502" y="0"/>
            <a:ext cx="6286498" cy="6858000"/>
          </a:xfrm>
          <a:blipFill dpi="0" rotWithShape="1">
            <a:blip r:embed="rId2">
              <a:alphaModFix amt="60000"/>
            </a:blip>
            <a:srcRect/>
            <a:stretch>
              <a:fillRect/>
            </a:stretch>
          </a:blipFill>
        </p:spPr>
        <p:txBody>
          <a:bodyPr/>
          <a:lstStyle/>
          <a:p>
            <a:r>
              <a:rPr lang="en-US"/>
              <a:t>Click icon to add picture</a:t>
            </a:r>
            <a:endParaRPr lang="en-US" dirty="0"/>
          </a:p>
        </p:txBody>
      </p:sp>
    </p:spTree>
    <p:extLst>
      <p:ext uri="{BB962C8B-B14F-4D97-AF65-F5344CB8AC3E}">
        <p14:creationId xmlns:p14="http://schemas.microsoft.com/office/powerpoint/2010/main" val="128457695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umber Lar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133603" y="5109526"/>
            <a:ext cx="7916856" cy="1113474"/>
          </a:xfrm>
        </p:spPr>
        <p:txBody>
          <a:bodyPr>
            <a:normAutofit/>
          </a:bodyPr>
          <a:lstStyle>
            <a:lvl1pPr algn="ctr">
              <a:lnSpc>
                <a:spcPct val="110000"/>
              </a:lnSpc>
              <a:defRPr sz="2800" b="0">
                <a:solidFill>
                  <a:schemeClr val="bg1"/>
                </a:solidFill>
                <a:latin typeface="+mj-lt"/>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dirty="0"/>
              <a:t>SHAPING THE FUTURE OF OUR INDUSTRY</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A18DFCA7-B5F0-CD4C-8FEE-E8AC4300400D}" type="datetime1">
              <a:rPr lang="en-US" smtClean="0"/>
              <a:t>6/28/2025</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29" y="1011935"/>
            <a:ext cx="10923935" cy="3716591"/>
          </a:xfrm>
        </p:spPr>
        <p:txBody>
          <a:bodyPr anchor="b">
            <a:noAutofit/>
          </a:bodyPr>
          <a:lstStyle>
            <a:lvl1pPr marL="0" indent="0" algn="ctr">
              <a:lnSpc>
                <a:spcPct val="90000"/>
              </a:lnSpc>
              <a:buNone/>
              <a:defRPr sz="28000" b="0" i="0">
                <a:solidFill>
                  <a:schemeClr val="bg1"/>
                </a:solidFill>
                <a:latin typeface="+mn-lt"/>
              </a:defRPr>
            </a:lvl1pPr>
          </a:lstStyle>
          <a:p>
            <a:pPr lvl="0"/>
            <a:r>
              <a:rPr lang="en-US" dirty="0"/>
              <a:t>##%</a:t>
            </a:r>
          </a:p>
        </p:txBody>
      </p:sp>
    </p:spTree>
    <p:extLst>
      <p:ext uri="{BB962C8B-B14F-4D97-AF65-F5344CB8AC3E}">
        <p14:creationId xmlns:p14="http://schemas.microsoft.com/office/powerpoint/2010/main" val="23748766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umber Large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133603" y="5109526"/>
            <a:ext cx="7916856" cy="1245554"/>
          </a:xfrm>
        </p:spPr>
        <p:txBody>
          <a:bodyPr>
            <a:normAutofit/>
          </a:bodyPr>
          <a:lstStyle>
            <a:lvl1pPr algn="ctr">
              <a:lnSpc>
                <a:spcPct val="110000"/>
              </a:lnSpc>
              <a:defRPr sz="2800" b="0">
                <a:solidFill>
                  <a:schemeClr val="tx1"/>
                </a:solidFill>
                <a:latin typeface="+mj-lt"/>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tx1"/>
                </a:solidFill>
              </a:defRPr>
            </a:lvl1pPr>
          </a:lstStyle>
          <a:p>
            <a:fld id="{5AE8EAA5-2B68-A648-9A6A-3200DDF83205}" type="datetime1">
              <a:rPr lang="en-US" smtClean="0"/>
              <a:t>6/28/2025</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29" y="1011936"/>
            <a:ext cx="10923935" cy="3665730"/>
          </a:xfrm>
        </p:spPr>
        <p:txBody>
          <a:bodyPr anchor="t">
            <a:noAutofit/>
          </a:bodyPr>
          <a:lstStyle>
            <a:lvl1pPr marL="0" indent="0" algn="ctr">
              <a:lnSpc>
                <a:spcPct val="90000"/>
              </a:lnSpc>
              <a:buNone/>
              <a:defRPr sz="28000" b="0" i="0">
                <a:solidFill>
                  <a:schemeClr val="tx1"/>
                </a:solidFill>
                <a:latin typeface="+mn-lt"/>
              </a:defRPr>
            </a:lvl1pPr>
          </a:lstStyle>
          <a:p>
            <a:pPr lvl="0"/>
            <a:r>
              <a:rPr lang="en-US" dirty="0"/>
              <a:t>##%</a:t>
            </a:r>
          </a:p>
        </p:txBody>
      </p:sp>
    </p:spTree>
    <p:extLst>
      <p:ext uri="{BB962C8B-B14F-4D97-AF65-F5344CB8AC3E}">
        <p14:creationId xmlns:p14="http://schemas.microsoft.com/office/powerpoint/2010/main" val="3335409294"/>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Number Large 4">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8164508" y="1001715"/>
            <a:ext cx="3393455" cy="5221285"/>
          </a:xfrm>
        </p:spPr>
        <p:txBody>
          <a:bodyPr anchor="b">
            <a:normAutofit/>
          </a:bodyPr>
          <a:lstStyle>
            <a:lvl1pPr algn="l">
              <a:lnSpc>
                <a:spcPct val="110000"/>
              </a:lnSpc>
              <a:defRPr sz="2000" b="1" i="0" u="none">
                <a:solidFill>
                  <a:schemeClr val="tx1"/>
                </a:solidFill>
                <a:latin typeface="+mj-lt"/>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tx1"/>
                </a:solidFill>
              </a:defRPr>
            </a:lvl1pPr>
          </a:lstStyle>
          <a:p>
            <a:fld id="{3723DA42-3572-C24F-A147-FDA13A5AF889}" type="datetime1">
              <a:rPr lang="en-US" smtClean="0"/>
              <a:t>6/28/2025</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29" y="1040964"/>
            <a:ext cx="7144095" cy="5846064"/>
          </a:xfrm>
        </p:spPr>
        <p:txBody>
          <a:bodyPr anchor="b">
            <a:noAutofit/>
          </a:bodyPr>
          <a:lstStyle>
            <a:lvl1pPr marL="0" indent="0" algn="l">
              <a:lnSpc>
                <a:spcPct val="90000"/>
              </a:lnSpc>
              <a:buNone/>
              <a:defRPr sz="28000" b="0" i="0" u="sng">
                <a:solidFill>
                  <a:schemeClr val="tx1"/>
                </a:solidFill>
                <a:latin typeface="+mn-lt"/>
              </a:defRPr>
            </a:lvl1pPr>
          </a:lstStyle>
          <a:p>
            <a:pPr lvl="0"/>
            <a:r>
              <a:rPr lang="en-US" dirty="0"/>
              <a:t>##%</a:t>
            </a:r>
          </a:p>
        </p:txBody>
      </p:sp>
    </p:spTree>
    <p:extLst>
      <p:ext uri="{BB962C8B-B14F-4D97-AF65-F5344CB8AC3E}">
        <p14:creationId xmlns:p14="http://schemas.microsoft.com/office/powerpoint/2010/main" val="2147816560"/>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Number Large 5">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8164508" y="1001715"/>
            <a:ext cx="3393455" cy="5221285"/>
          </a:xfrm>
        </p:spPr>
        <p:txBody>
          <a:bodyPr anchor="b">
            <a:normAutofit/>
          </a:bodyPr>
          <a:lstStyle>
            <a:lvl1pPr algn="l">
              <a:lnSpc>
                <a:spcPct val="110000"/>
              </a:lnSpc>
              <a:defRPr sz="2000" b="1" i="0" u="none">
                <a:solidFill>
                  <a:schemeClr val="accent1"/>
                </a:solidFill>
                <a:latin typeface="+mj-lt"/>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accent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accent1"/>
                </a:solidFill>
              </a:defRPr>
            </a:lvl1pPr>
          </a:lstStyle>
          <a:p>
            <a:fld id="{3723DA42-3572-C24F-A147-FDA13A5AF889}" type="datetime1">
              <a:rPr lang="en-US" smtClean="0"/>
              <a:pPr/>
              <a:t>6/28/2025</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accent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29" y="1040964"/>
            <a:ext cx="7144095" cy="5846064"/>
          </a:xfrm>
        </p:spPr>
        <p:txBody>
          <a:bodyPr anchor="b">
            <a:noAutofit/>
          </a:bodyPr>
          <a:lstStyle>
            <a:lvl1pPr marL="0" indent="0" algn="l">
              <a:lnSpc>
                <a:spcPct val="90000"/>
              </a:lnSpc>
              <a:buNone/>
              <a:defRPr sz="28000" b="0" i="0" u="sng">
                <a:solidFill>
                  <a:schemeClr val="accent1"/>
                </a:solidFill>
                <a:latin typeface="+mn-lt"/>
              </a:defRPr>
            </a:lvl1pPr>
          </a:lstStyle>
          <a:p>
            <a:pPr lvl="0"/>
            <a:r>
              <a:rPr lang="en-US" dirty="0"/>
              <a:t>##%</a:t>
            </a:r>
          </a:p>
        </p:txBody>
      </p:sp>
    </p:spTree>
    <p:extLst>
      <p:ext uri="{BB962C8B-B14F-4D97-AF65-F5344CB8AC3E}">
        <p14:creationId xmlns:p14="http://schemas.microsoft.com/office/powerpoint/2010/main" val="2672661957"/>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795663"/>
            <a:ext cx="11579352" cy="1133856"/>
          </a:xfrm>
        </p:spPr>
        <p:txBody>
          <a:bodyPr/>
          <a:lstStyle>
            <a:lvl1pPr>
              <a:defRPr cap="all" baseline="0"/>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SHAPING THE FUTURE OF OUR INDUSTRY</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DA2AD571-8A42-FC4D-8DD1-0DD76ABF057B}" type="datetime1">
              <a:rPr lang="en-US" smtClean="0"/>
              <a:t>6/28/2025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7" y="1001715"/>
            <a:ext cx="8502777" cy="5221286"/>
          </a:xfrm>
        </p:spPr>
        <p:txBody>
          <a:bodyPr anchor="ctr">
            <a:noAutofit/>
          </a:bodyPr>
          <a:lstStyle>
            <a:lvl1pPr marL="0" indent="0">
              <a:lnSpc>
                <a:spcPct val="100000"/>
              </a:lnSpc>
              <a:buNone/>
              <a:defRPr sz="5400" b="1" u="sng"/>
            </a:lvl1pPr>
            <a:lvl2pPr marL="228600" indent="0">
              <a:lnSpc>
                <a:spcPct val="100000"/>
              </a:lnSpc>
              <a:buNone/>
              <a:defRPr sz="4800" b="1" u="sng"/>
            </a:lvl2pPr>
            <a:lvl3pPr marL="457200" indent="0">
              <a:lnSpc>
                <a:spcPct val="100000"/>
              </a:lnSpc>
              <a:buNone/>
              <a:defRPr sz="4400" b="1" u="sng"/>
            </a:lvl3pPr>
            <a:lvl4pPr marL="685800" indent="0">
              <a:lnSpc>
                <a:spcPct val="100000"/>
              </a:lnSpc>
              <a:buNone/>
              <a:defRPr sz="4000" b="1" u="sng"/>
            </a:lvl4pPr>
            <a:lvl5pPr marL="914400" indent="0">
              <a:lnSpc>
                <a:spcPct val="100000"/>
              </a:lnSpc>
              <a:buNone/>
              <a:defRPr sz="3600" b="1" u="sng"/>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8987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700784"/>
            <a:ext cx="11579352" cy="1133856"/>
          </a:xfrm>
        </p:spPr>
        <p:txBody>
          <a:bodyPr/>
          <a:lstStyle>
            <a:lvl1pPr>
              <a:defRPr cap="all" baseline="0"/>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SHAPING THE FUTURE OF OUR INDUSTRY</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3F588B4-CB59-614E-93AB-9F331D0D8D83}" type="datetime1">
              <a:rPr lang="en-US" smtClean="0"/>
              <a:t>6/28/2025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34029" y="1764792"/>
            <a:ext cx="8481400" cy="4458208"/>
          </a:xfrm>
        </p:spPr>
        <p:txBody>
          <a:bodyPr anchor="b">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95408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891284"/>
            <a:ext cx="11579352" cy="1133856"/>
          </a:xfrm>
        </p:spPr>
        <p:txBody>
          <a:bodyPr/>
          <a:lstStyle>
            <a:lvl1pPr>
              <a:defRPr cap="all" baseline="0"/>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SHAPING THE FUTURE OF OUR INDUSTRY</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EA8851A9-1959-C54C-A050-24BB5C598FE4}" type="datetime1">
              <a:rPr lang="en-US" smtClean="0"/>
              <a:t>6/28/2025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34029" y="1011936"/>
            <a:ext cx="8481400" cy="5211064"/>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68504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tatement 4">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891284"/>
            <a:ext cx="11579352" cy="1133856"/>
          </a:xfrm>
        </p:spPr>
        <p:txBody>
          <a:bodyPr/>
          <a:lstStyle>
            <a:lvl1pPr>
              <a:defRPr cap="all" baseline="0">
                <a:solidFill>
                  <a:schemeClr val="tx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accent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accent1"/>
                </a:solidFill>
              </a:defRPr>
            </a:lvl1pPr>
          </a:lstStyle>
          <a:p>
            <a:fld id="{432BBD40-9FB7-E148-AC1B-3919D230BEB1}" type="datetime1">
              <a:rPr lang="en-US" smtClean="0"/>
              <a:pPr/>
              <a:t>6/28/2025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accent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34028" y="1011936"/>
            <a:ext cx="9074511" cy="5211064"/>
          </a:xfrm>
        </p:spPr>
        <p:txBody>
          <a:bodyPr anchor="b">
            <a:noAutofit/>
          </a:bodyPr>
          <a:lstStyle>
            <a:lvl1pPr marL="0" indent="0">
              <a:lnSpc>
                <a:spcPct val="100000"/>
              </a:lnSpc>
              <a:buNone/>
              <a:defRPr sz="6000" b="1" i="0" u="sng">
                <a:solidFill>
                  <a:schemeClr val="accent1"/>
                </a:solidFill>
                <a:latin typeface="+mj-lt"/>
              </a:defRPr>
            </a:lvl1pPr>
            <a:lvl2pPr marL="228600" indent="0">
              <a:lnSpc>
                <a:spcPct val="100000"/>
              </a:lnSpc>
              <a:buNone/>
              <a:defRPr sz="4400" b="1" i="0">
                <a:solidFill>
                  <a:schemeClr val="accent1"/>
                </a:solidFill>
                <a:latin typeface="+mj-lt"/>
              </a:defRPr>
            </a:lvl2pPr>
            <a:lvl3pPr marL="457200" indent="0">
              <a:lnSpc>
                <a:spcPct val="100000"/>
              </a:lnSpc>
              <a:buNone/>
              <a:defRPr sz="4000" b="1" i="0">
                <a:solidFill>
                  <a:schemeClr val="accent1"/>
                </a:solidFill>
                <a:latin typeface="+mj-lt"/>
              </a:defRPr>
            </a:lvl3pPr>
            <a:lvl4pPr marL="685800" indent="0">
              <a:lnSpc>
                <a:spcPct val="100000"/>
              </a:lnSpc>
              <a:buNone/>
              <a:defRPr sz="3600" b="1" i="0">
                <a:solidFill>
                  <a:schemeClr val="accent1"/>
                </a:solidFill>
                <a:latin typeface="+mj-lt"/>
              </a:defRPr>
            </a:lvl4pPr>
            <a:lvl5pPr marL="914400" indent="0">
              <a:lnSpc>
                <a:spcPct val="100000"/>
              </a:lnSpc>
              <a:buNone/>
              <a:defRPr sz="3200" b="1" i="0">
                <a:solidFill>
                  <a:schemeClr val="accent1"/>
                </a:solidFill>
                <a:latin typeface="+mj-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0430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577005" y="5475284"/>
            <a:ext cx="9037984" cy="747715"/>
          </a:xfrm>
        </p:spPr>
        <p:txBody>
          <a:bodyPr anchor="ctr">
            <a:normAutofit/>
          </a:bodyPr>
          <a:lstStyle>
            <a:lvl1pPr>
              <a:lnSpc>
                <a:spcPct val="120000"/>
              </a:lnSpc>
              <a:defRPr sz="2000" u="none">
                <a:solidFill>
                  <a:schemeClr val="bg1"/>
                </a:solidFill>
                <a:latin typeface="+mj-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dirty="0"/>
              <a:t>SHAPING THE FUTURE OF OUR INDUSTRY</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6B7B831F-0525-DF47-A6D2-509FE238C6D0}" type="datetime1">
              <a:rPr lang="en-US" smtClean="0"/>
              <a:t>6/28/2025</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577004" y="1005779"/>
            <a:ext cx="9037985" cy="4103745"/>
          </a:xfrm>
        </p:spPr>
        <p:txBody>
          <a:bodyPr anchor="ctr">
            <a:normAutofit/>
          </a:bodyPr>
          <a:lstStyle>
            <a:lvl1pPr marL="164592" indent="-164592">
              <a:lnSpc>
                <a:spcPct val="100000"/>
              </a:lnSpc>
              <a:spcBef>
                <a:spcPts val="0"/>
              </a:spcBef>
              <a:buNone/>
              <a:defRPr sz="6000">
                <a:solidFill>
                  <a:schemeClr val="bg1"/>
                </a:solidFill>
                <a:latin typeface="+mj-lt"/>
              </a:defRPr>
            </a:lvl1pPr>
          </a:lstStyle>
          <a:p>
            <a:pPr lvl="0"/>
            <a:r>
              <a:rPr lang="en-US" dirty="0"/>
              <a:t>Click to add Quote</a:t>
            </a:r>
          </a:p>
        </p:txBody>
      </p:sp>
    </p:spTree>
    <p:extLst>
      <p:ext uri="{BB962C8B-B14F-4D97-AF65-F5344CB8AC3E}">
        <p14:creationId xmlns:p14="http://schemas.microsoft.com/office/powerpoint/2010/main" val="30690378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569066" y="5475285"/>
            <a:ext cx="9045923" cy="747715"/>
          </a:xfrm>
        </p:spPr>
        <p:txBody>
          <a:bodyPr anchor="ctr">
            <a:normAutofit/>
          </a:bodyPr>
          <a:lstStyle>
            <a:lvl1pPr>
              <a:lnSpc>
                <a:spcPct val="120000"/>
              </a:lnSpc>
              <a:defRPr sz="2000" u="none">
                <a:solidFill>
                  <a:schemeClr val="tx1"/>
                </a:solidFill>
                <a:latin typeface="+mj-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tx1"/>
                </a:solidFill>
              </a:defRPr>
            </a:lvl1pPr>
          </a:lstStyle>
          <a:p>
            <a:fld id="{543EBDBC-CFAC-9946-A2F3-D6402690E4D2}" type="datetime1">
              <a:rPr lang="en-US" smtClean="0"/>
              <a:t>6/28/2025</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569066" y="1001715"/>
            <a:ext cx="9053874" cy="4107810"/>
          </a:xfrm>
        </p:spPr>
        <p:txBody>
          <a:bodyPr anchor="b">
            <a:normAutofit/>
          </a:bodyPr>
          <a:lstStyle>
            <a:lvl1pPr marL="164592" indent="-164592">
              <a:lnSpc>
                <a:spcPct val="100000"/>
              </a:lnSpc>
              <a:spcBef>
                <a:spcPts val="0"/>
              </a:spcBef>
              <a:buNone/>
              <a:defRPr sz="6000">
                <a:solidFill>
                  <a:schemeClr val="tx1"/>
                </a:solidFill>
                <a:latin typeface="+mj-lt"/>
              </a:defRPr>
            </a:lvl1pPr>
          </a:lstStyle>
          <a:p>
            <a:pPr lvl="0"/>
            <a:r>
              <a:rPr lang="en-US" dirty="0"/>
              <a:t>Click to add Quote</a:t>
            </a:r>
          </a:p>
        </p:txBody>
      </p:sp>
    </p:spTree>
    <p:extLst>
      <p:ext uri="{BB962C8B-B14F-4D97-AF65-F5344CB8AC3E}">
        <p14:creationId xmlns:p14="http://schemas.microsoft.com/office/powerpoint/2010/main" val="63340300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8" y="1011936"/>
            <a:ext cx="7538425" cy="3172503"/>
          </a:xfrm>
        </p:spPr>
        <p:txBody>
          <a:bodyPr anchor="t">
            <a:normAutofit/>
          </a:bodyPr>
          <a:lstStyle>
            <a:lvl1pPr algn="l">
              <a:lnSpc>
                <a:spcPct val="90000"/>
              </a:lnSpc>
              <a:defRPr sz="6000" u="sng" cap="all" baseline="0">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34027" y="4728525"/>
            <a:ext cx="7538425" cy="1494475"/>
          </a:xfrm>
        </p:spPr>
        <p:txBody>
          <a:bodyPr anchor="b">
            <a:normAutofit/>
          </a:bodyPr>
          <a:lstStyle>
            <a:lvl1pPr marL="0" indent="0" algn="l">
              <a:lnSpc>
                <a:spcPct val="75000"/>
              </a:lnSpc>
              <a:spcBef>
                <a:spcPts val="0"/>
              </a:spcBef>
              <a:spcAft>
                <a:spcPts val="600"/>
              </a:spcAft>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lnSpc>
                <a:spcPct val="90000"/>
              </a:lnSpc>
              <a:defRPr>
                <a:latin typeface="+mj-lt"/>
              </a:defRPr>
            </a:lvl1pPr>
          </a:lstStyle>
          <a:p>
            <a:r>
              <a:rPr lang="en-US" dirty="0"/>
              <a:t>SHAPING THE FUTURE OF OUR INDUSTRY</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lnSpc>
                <a:spcPct val="90000"/>
              </a:lnSpc>
              <a:defRPr>
                <a:latin typeface="+mj-lt"/>
              </a:defRPr>
            </a:lvl1pPr>
          </a:lstStyle>
          <a:p>
            <a:fld id="{99A48728-1D9C-2F4B-9F0A-BC2AEDF455B4}" type="datetime1">
              <a:rPr lang="en-US" smtClean="0"/>
              <a:pPr/>
              <a:t>6/28/2025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lnSpc>
                <a:spcPct val="90000"/>
              </a:lnSpc>
              <a:defRPr>
                <a:latin typeface="+mj-l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3807941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34028" y="5475285"/>
            <a:ext cx="9074512" cy="747715"/>
          </a:xfrm>
        </p:spPr>
        <p:txBody>
          <a:bodyPr anchor="ctr">
            <a:normAutofit/>
          </a:bodyPr>
          <a:lstStyle>
            <a:lvl1pPr>
              <a:lnSpc>
                <a:spcPct val="120000"/>
              </a:lnSpc>
              <a:defRPr sz="2000" u="none">
                <a:solidFill>
                  <a:schemeClr val="bg1"/>
                </a:solidFill>
                <a:latin typeface="+mj-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dirty="0"/>
              <a:t>SHAPING THE FUTURE OF OUR INDUSTRY</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F542C378-8FD2-C449-B7AA-6F7022066293}" type="datetime1">
              <a:rPr lang="en-US" smtClean="0"/>
              <a:t>6/28/2025</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34028" y="1011936"/>
            <a:ext cx="9037985" cy="3716590"/>
          </a:xfrm>
        </p:spPr>
        <p:txBody>
          <a:bodyPr anchor="ctr">
            <a:normAutofit/>
          </a:bodyPr>
          <a:lstStyle>
            <a:lvl1pPr marL="164592" indent="-164592">
              <a:lnSpc>
                <a:spcPct val="100000"/>
              </a:lnSpc>
              <a:spcBef>
                <a:spcPts val="0"/>
              </a:spcBef>
              <a:buNone/>
              <a:defRPr sz="6000">
                <a:solidFill>
                  <a:schemeClr val="bg1"/>
                </a:solidFill>
                <a:latin typeface="+mj-lt"/>
              </a:defRPr>
            </a:lvl1pPr>
          </a:lstStyle>
          <a:p>
            <a:pPr lvl="0"/>
            <a:r>
              <a:rPr lang="en-US" dirty="0"/>
              <a:t>Click to add Quote</a:t>
            </a:r>
          </a:p>
        </p:txBody>
      </p:sp>
    </p:spTree>
    <p:extLst>
      <p:ext uri="{BB962C8B-B14F-4D97-AF65-F5344CB8AC3E}">
        <p14:creationId xmlns:p14="http://schemas.microsoft.com/office/powerpoint/2010/main" val="18158825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4">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34030" y="640203"/>
            <a:ext cx="10923934" cy="1099006"/>
          </a:xfrm>
        </p:spPr>
        <p:txBody>
          <a:bodyPr anchor="t">
            <a:normAutofit/>
          </a:bodyPr>
          <a:lstStyle>
            <a:lvl1pPr>
              <a:lnSpc>
                <a:spcPct val="120000"/>
              </a:lnSpc>
              <a:defRPr sz="2000" u="none">
                <a:solidFill>
                  <a:schemeClr val="tx1"/>
                </a:solidFill>
                <a:latin typeface="+mj-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tx1"/>
                </a:solidFill>
              </a:defRPr>
            </a:lvl1pPr>
          </a:lstStyle>
          <a:p>
            <a:fld id="{55AA9746-49E3-1D49-A044-597FC2272B5D}" type="datetime1">
              <a:rPr lang="en-US" smtClean="0"/>
              <a:t>6/28/2025</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34029" y="2120209"/>
            <a:ext cx="10923935" cy="4102791"/>
          </a:xfrm>
        </p:spPr>
        <p:txBody>
          <a:bodyPr anchor="b">
            <a:normAutofit/>
          </a:bodyPr>
          <a:lstStyle>
            <a:lvl1pPr marL="164592" indent="-164592">
              <a:lnSpc>
                <a:spcPct val="100000"/>
              </a:lnSpc>
              <a:spcBef>
                <a:spcPts val="0"/>
              </a:spcBef>
              <a:buNone/>
              <a:defRPr sz="6000" b="0" i="0">
                <a:solidFill>
                  <a:schemeClr val="tx1"/>
                </a:solidFill>
                <a:latin typeface="+mn-lt"/>
              </a:defRPr>
            </a:lvl1pPr>
          </a:lstStyle>
          <a:p>
            <a:pPr lvl="0"/>
            <a:r>
              <a:rPr lang="en-US" dirty="0"/>
              <a:t>Click to add Quote</a:t>
            </a:r>
          </a:p>
        </p:txBody>
      </p:sp>
    </p:spTree>
    <p:extLst>
      <p:ext uri="{BB962C8B-B14F-4D97-AF65-F5344CB8AC3E}">
        <p14:creationId xmlns:p14="http://schemas.microsoft.com/office/powerpoint/2010/main" val="3647606217"/>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5">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34030" y="1001715"/>
            <a:ext cx="10923934" cy="747715"/>
          </a:xfrm>
        </p:spPr>
        <p:txBody>
          <a:bodyPr anchor="t">
            <a:normAutofit/>
          </a:bodyPr>
          <a:lstStyle>
            <a:lvl1pPr>
              <a:lnSpc>
                <a:spcPct val="120000"/>
              </a:lnSpc>
              <a:defRPr sz="2000" u="none">
                <a:solidFill>
                  <a:schemeClr val="accent1"/>
                </a:solidFill>
                <a:latin typeface="+mj-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accent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accent1"/>
                </a:solidFill>
              </a:defRPr>
            </a:lvl1pPr>
          </a:lstStyle>
          <a:p>
            <a:fld id="{55AA9746-49E3-1D49-A044-597FC2272B5D}" type="datetime1">
              <a:rPr lang="en-US" smtClean="0"/>
              <a:pPr/>
              <a:t>6/28/2025</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accent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34029" y="2120209"/>
            <a:ext cx="10923935" cy="4102791"/>
          </a:xfrm>
        </p:spPr>
        <p:txBody>
          <a:bodyPr anchor="b">
            <a:normAutofit/>
          </a:bodyPr>
          <a:lstStyle>
            <a:lvl1pPr marL="164592" indent="-164592">
              <a:lnSpc>
                <a:spcPct val="100000"/>
              </a:lnSpc>
              <a:spcBef>
                <a:spcPts val="0"/>
              </a:spcBef>
              <a:buNone/>
              <a:defRPr sz="6000" b="0" i="0">
                <a:solidFill>
                  <a:schemeClr val="accent1"/>
                </a:solidFill>
                <a:latin typeface="+mn-lt"/>
              </a:defRPr>
            </a:lvl1pPr>
          </a:lstStyle>
          <a:p>
            <a:pPr lvl="0"/>
            <a:r>
              <a:rPr lang="en-US" dirty="0"/>
              <a:t>Click to add Quote</a:t>
            </a:r>
          </a:p>
        </p:txBody>
      </p:sp>
    </p:spTree>
    <p:extLst>
      <p:ext uri="{BB962C8B-B14F-4D97-AF65-F5344CB8AC3E}">
        <p14:creationId xmlns:p14="http://schemas.microsoft.com/office/powerpoint/2010/main" val="2587229458"/>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774" y="1010613"/>
            <a:ext cx="10945189" cy="746759"/>
          </a:xfrm>
        </p:spPr>
        <p:txBody>
          <a:bodyPr/>
          <a:lstStyle>
            <a:lvl1pPr>
              <a:defRPr cap="all" baseline="0"/>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B7BE2A0-CBC1-A842-B334-0B3B571BCC28}" type="datetime1">
              <a:rPr lang="en-US" smtClean="0"/>
              <a:t>6/28/2025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34028" y="2129474"/>
            <a:ext cx="5271473" cy="40935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283941" y="2129475"/>
            <a:ext cx="5274021" cy="409352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37427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34028" y="1010614"/>
            <a:ext cx="10923934" cy="746760"/>
          </a:xfrm>
        </p:spPr>
        <p:txBody>
          <a:bodyPr/>
          <a:lstStyle>
            <a:lvl1pPr>
              <a:defRPr cap="all" baseline="0"/>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SHAPING THE FUTURE OF OUR INDUSTRY</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354D687F-3261-A345-B9E7-76DD0579BB9D}" type="datetime1">
              <a:rPr lang="en-US" smtClean="0"/>
              <a:t>6/28/2025</a:t>
            </a:fld>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34028" y="2120575"/>
            <a:ext cx="5271474" cy="375613"/>
          </a:xfrm>
        </p:spPr>
        <p:txBody>
          <a:bodyPr anchor="b">
            <a:normAutofit/>
          </a:bodyPr>
          <a:lstStyle>
            <a:lvl1pPr marL="0" indent="0">
              <a:lnSpc>
                <a:spcPct val="90000"/>
              </a:lnSpc>
              <a:buNone/>
              <a:defRPr sz="20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83940" y="2120575"/>
            <a:ext cx="5274023" cy="375614"/>
          </a:xfrm>
        </p:spPr>
        <p:txBody>
          <a:bodyPr anchor="b">
            <a:normAutofit/>
          </a:bodyPr>
          <a:lstStyle>
            <a:lvl1pPr marL="0" indent="0">
              <a:lnSpc>
                <a:spcPct val="90000"/>
              </a:lnSpc>
              <a:buNone/>
              <a:defRPr sz="20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34028" y="2877190"/>
            <a:ext cx="5266092" cy="334581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286500" y="2877190"/>
            <a:ext cx="5271464" cy="334581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46233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634029" y="1011936"/>
            <a:ext cx="10923935" cy="1865254"/>
          </a:xfrm>
        </p:spPr>
        <p:txBody>
          <a:bodyPr/>
          <a:lstStyle>
            <a:lvl1pPr>
              <a:defRPr cap="all" baseline="0"/>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SHAPING THE FUTURE OF OUR INDUSTRY</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5C9DF99-DDC2-894B-B2EC-BE93B405C6CB}" type="datetime1">
              <a:rPr lang="en-US" smtClean="0"/>
              <a:t>6/28/2025</a:t>
            </a:fld>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275817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SHAPING THE FUTURE OF OUR INDUSTRY</a:t>
            </a:r>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C7E1AAE6-D11F-2F46-A437-EC693200CDD7}" type="datetime1">
              <a:rPr lang="en-US" smtClean="0"/>
              <a:t>6/28/2025</a:t>
            </a:fld>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503307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34029" y="996695"/>
            <a:ext cx="3763961" cy="1314426"/>
          </a:xfrm>
        </p:spPr>
        <p:txBody>
          <a:bodyPr anchor="t">
            <a:normAutofit/>
          </a:bodyPr>
          <a:lstStyle>
            <a:lvl1pPr>
              <a:defRPr sz="2800" cap="all" baseline="0"/>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SHAPING THE FUTURE OF OUR INDUSTRY</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3D95903C-EDC1-ED4F-958F-696903391605}" type="datetime1">
              <a:rPr lang="en-US" smtClean="0"/>
              <a:t>6/28/2025</a:t>
            </a:fld>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34028" y="2495234"/>
            <a:ext cx="3763961" cy="3727766"/>
          </a:xfrm>
        </p:spPr>
        <p:txBody>
          <a:bodyPr anchor="t">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970474" y="1005779"/>
            <a:ext cx="6604492" cy="521722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0554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7" y="630936"/>
            <a:ext cx="3793283" cy="2246253"/>
          </a:xfrm>
        </p:spPr>
        <p:txBody>
          <a:bodyPr anchor="t">
            <a:normAutofit/>
          </a:bodyPr>
          <a:lstStyle>
            <a:lvl1pPr>
              <a:defRPr sz="2800" cap="all" baseline="0"/>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SHAPING THE FUTURE OF OUR INDUSTRY</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B0DC713B-25C9-B74A-9BBC-A695A5E98312}" type="datetime1">
              <a:rPr lang="en-US" smtClean="0"/>
              <a:t>6/28/2025</a:t>
            </a:fld>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34021" y="3242949"/>
            <a:ext cx="3763969" cy="3017826"/>
          </a:xfrm>
        </p:spPr>
        <p:txBody>
          <a:bodyPr anchor="b"/>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4962523" y="630937"/>
            <a:ext cx="6616830" cy="5592064"/>
          </a:xfrm>
          <a:blipFill dpi="0" rotWithShape="1">
            <a:blip r:embed="rId2">
              <a:alphaModFix amt="60000"/>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26498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clus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8" y="982085"/>
            <a:ext cx="7538425" cy="1895105"/>
          </a:xfrm>
        </p:spPr>
        <p:txBody>
          <a:bodyPr anchor="b">
            <a:noAutofit/>
          </a:bodyPr>
          <a:lstStyle>
            <a:lvl1pPr>
              <a:defRPr sz="6000" cap="all" baseline="0">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91D5279E-0E3B-B54D-9B59-E121D9B3AFDB}" type="datetime1">
              <a:rPr lang="en-US" smtClean="0"/>
              <a:t>6/28/2025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34028" y="3242949"/>
            <a:ext cx="10923935" cy="2980051"/>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239467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9" y="1011936"/>
            <a:ext cx="8095016" cy="3335590"/>
          </a:xfrm>
        </p:spPr>
        <p:txBody>
          <a:bodyPr anchor="b">
            <a:normAutofit/>
          </a:bodyPr>
          <a:lstStyle>
            <a:lvl1pPr algn="l">
              <a:defRPr sz="600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34029" y="4728526"/>
            <a:ext cx="8095015" cy="1117538"/>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07A5FDA9-B56F-3D40-BA5C-830FD973E5D1}" type="datetime1">
              <a:rPr lang="en-US" smtClean="0"/>
              <a:t>6/28/2025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789585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381760"/>
            <a:ext cx="8481400" cy="1852292"/>
          </a:xfrm>
        </p:spPr>
        <p:txBody>
          <a:bodyPr anchor="b">
            <a:noAutofit/>
          </a:bodyPr>
          <a:lstStyle>
            <a:lvl1pPr>
              <a:defRPr sz="6000" cap="all" baseline="0">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4C9E747C-1B1C-1345-96BA-B9E64C23A7BC}" type="datetime1">
              <a:rPr lang="en-US" smtClean="0"/>
              <a:t>6/28/2025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34029" y="3614097"/>
            <a:ext cx="8481400" cy="1861187"/>
          </a:xfrm>
        </p:spPr>
        <p:txBody>
          <a:bodyPr>
            <a:noAutofit/>
          </a:bodyPr>
          <a:lstStyle>
            <a:lvl1pPr marL="0" indent="0">
              <a:buNone/>
              <a:defRPr sz="2400">
                <a:solidFill>
                  <a:schemeClr val="tx1"/>
                </a:solidFill>
              </a:defRPr>
            </a:lvl1pPr>
            <a:lvl2pPr marL="228600" indent="0">
              <a:buNone/>
              <a:defRPr sz="2000">
                <a:solidFill>
                  <a:schemeClr val="tx1"/>
                </a:solidFill>
              </a:defRPr>
            </a:lvl2pPr>
            <a:lvl3pPr marL="457200" indent="0">
              <a:buNone/>
              <a:defRPr sz="1800">
                <a:solidFill>
                  <a:schemeClr val="tx1"/>
                </a:solidFill>
              </a:defRPr>
            </a:lvl3pPr>
            <a:lvl4pPr marL="685800" indent="0">
              <a:buNone/>
              <a:defRPr sz="1600">
                <a:solidFill>
                  <a:schemeClr val="tx1"/>
                </a:solidFill>
              </a:defRPr>
            </a:lvl4pPr>
            <a:lvl5pPr marL="9144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2122885"/>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clusion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381760"/>
            <a:ext cx="7731038" cy="3346766"/>
          </a:xfrm>
        </p:spPr>
        <p:txBody>
          <a:bodyPr anchor="b">
            <a:noAutofit/>
          </a:bodyPr>
          <a:lstStyle>
            <a:lvl1pPr>
              <a:defRPr sz="6000" cap="all" baseline="0">
                <a:solidFill>
                  <a:schemeClr val="accent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accent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accent1"/>
                </a:solidFill>
              </a:defRPr>
            </a:lvl1pPr>
          </a:lstStyle>
          <a:p>
            <a:fld id="{09DA23C4-A9FB-DB4A-B7DD-A0A5161EF3E0}" type="datetime1">
              <a:rPr lang="en-US" smtClean="0"/>
              <a:pPr/>
              <a:t>6/28/2025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accent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34029" y="5109526"/>
            <a:ext cx="6595450" cy="1113474"/>
          </a:xfrm>
        </p:spPr>
        <p:txBody>
          <a:bodyPr>
            <a:noAutofit/>
          </a:bodyPr>
          <a:lstStyle>
            <a:lvl1pPr marL="0" indent="0">
              <a:buNone/>
              <a:defRPr sz="2000" b="1" i="0">
                <a:solidFill>
                  <a:schemeClr val="accent1"/>
                </a:solidFill>
                <a:latin typeface="+mj-lt"/>
              </a:defRPr>
            </a:lvl1pPr>
            <a:lvl2pPr marL="228600" indent="0">
              <a:buNone/>
              <a:defRPr sz="2000" b="1" i="0">
                <a:solidFill>
                  <a:schemeClr val="accent1"/>
                </a:solidFill>
                <a:latin typeface="+mj-lt"/>
              </a:defRPr>
            </a:lvl2pPr>
            <a:lvl3pPr marL="457200" indent="0">
              <a:buNone/>
              <a:defRPr sz="2000" b="1" i="0">
                <a:solidFill>
                  <a:schemeClr val="accent1"/>
                </a:solidFill>
                <a:latin typeface="+mj-lt"/>
              </a:defRPr>
            </a:lvl3pPr>
            <a:lvl4pPr marL="685800" indent="0">
              <a:buNone/>
              <a:defRPr sz="2000" b="1" i="0">
                <a:solidFill>
                  <a:schemeClr val="accent1"/>
                </a:solidFill>
                <a:latin typeface="+mj-lt"/>
              </a:defRPr>
            </a:lvl4pPr>
            <a:lvl5pPr marL="914400" indent="0">
              <a:buNone/>
              <a:defRPr sz="2000" b="1" i="0">
                <a:solidFill>
                  <a:schemeClr val="accent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602788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133602" y="1011936"/>
            <a:ext cx="7924802" cy="3350830"/>
          </a:xfrm>
        </p:spPr>
        <p:txBody>
          <a:bodyPr anchor="b">
            <a:normAutofit/>
          </a:bodyPr>
          <a:lstStyle>
            <a:lvl1pPr algn="ctr">
              <a:defRPr sz="600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133602" y="4728526"/>
            <a:ext cx="7924801" cy="1117538"/>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5B04B425-AD26-2748-9379-4D52F1178C82}" type="datetime1">
              <a:rPr lang="en-US" smtClean="0"/>
              <a:t>6/28/2025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9085628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4">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AC2E79-609C-0D1A-9B21-608288E7C67D}"/>
              </a:ext>
            </a:extLst>
          </p:cNvPr>
          <p:cNvSpPr>
            <a:spLocks noGrp="1"/>
          </p:cNvSpPr>
          <p:nvPr>
            <p:ph type="ctrTitle"/>
          </p:nvPr>
        </p:nvSpPr>
        <p:spPr>
          <a:xfrm>
            <a:off x="634029" y="634999"/>
            <a:ext cx="7152035" cy="5588001"/>
          </a:xfrm>
        </p:spPr>
        <p:txBody>
          <a:bodyPr anchor="b">
            <a:normAutofit/>
          </a:bodyPr>
          <a:lstStyle>
            <a:lvl1pPr algn="l">
              <a:defRPr sz="7500" cap="all" baseline="0">
                <a:solidFill>
                  <a:schemeClr val="bg1"/>
                </a:solidFill>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903C4BE1-6BC7-07DF-D465-C3B7FD2F9950}"/>
              </a:ext>
            </a:extLst>
          </p:cNvPr>
          <p:cNvSpPr>
            <a:spLocks noGrp="1"/>
          </p:cNvSpPr>
          <p:nvPr>
            <p:ph type="subTitle" idx="1"/>
          </p:nvPr>
        </p:nvSpPr>
        <p:spPr>
          <a:xfrm>
            <a:off x="8172448" y="634999"/>
            <a:ext cx="3385516" cy="1494477"/>
          </a:xfrm>
        </p:spPr>
        <p:txBody>
          <a:bodyPr anchor="t">
            <a:normAutofit/>
          </a:bodyPr>
          <a:lstStyle>
            <a:lvl1pPr marL="0" indent="0" algn="r">
              <a:buNone/>
              <a:defRPr sz="2000" b="1" i="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20502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AC2E79-609C-0D1A-9B21-608288E7C67D}"/>
              </a:ext>
            </a:extLst>
          </p:cNvPr>
          <p:cNvSpPr>
            <a:spLocks noGrp="1"/>
          </p:cNvSpPr>
          <p:nvPr>
            <p:ph type="ctrTitle"/>
          </p:nvPr>
        </p:nvSpPr>
        <p:spPr>
          <a:xfrm>
            <a:off x="634029" y="634999"/>
            <a:ext cx="7152035" cy="5588001"/>
          </a:xfrm>
        </p:spPr>
        <p:txBody>
          <a:bodyPr anchor="b">
            <a:normAutofit/>
          </a:bodyPr>
          <a:lstStyle>
            <a:lvl1pPr algn="l">
              <a:defRPr sz="7500" cap="all" baseline="0">
                <a:solidFill>
                  <a:schemeClr val="accent1"/>
                </a:solidFill>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903C4BE1-6BC7-07DF-D465-C3B7FD2F9950}"/>
              </a:ext>
            </a:extLst>
          </p:cNvPr>
          <p:cNvSpPr>
            <a:spLocks noGrp="1"/>
          </p:cNvSpPr>
          <p:nvPr>
            <p:ph type="subTitle" idx="1"/>
          </p:nvPr>
        </p:nvSpPr>
        <p:spPr>
          <a:xfrm>
            <a:off x="8172448" y="634999"/>
            <a:ext cx="3385516" cy="1494477"/>
          </a:xfrm>
        </p:spPr>
        <p:txBody>
          <a:bodyPr anchor="t">
            <a:normAutofit/>
          </a:bodyPr>
          <a:lstStyle>
            <a:lvl1pPr marL="0" indent="0" algn="r">
              <a:buNone/>
              <a:defRPr sz="2000" b="1" i="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67743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9708540" y="0"/>
            <a:ext cx="914400" cy="630936"/>
          </a:xfrm>
          <a:prstGeom prst="rect">
            <a:avLst/>
          </a:prstGeom>
        </p:spPr>
        <p:txBody>
          <a:bodyPr vert="horz" lIns="91440" tIns="45720" rIns="91440" bIns="45720" rtlCol="0" anchor="ctr"/>
          <a:lstStyle>
            <a:lvl1pPr algn="r">
              <a:defRPr sz="900">
                <a:solidFill>
                  <a:schemeClr val="bg1"/>
                </a:solidFill>
                <a:latin typeface="+mj-lt"/>
              </a:defRPr>
            </a:lvl1pPr>
          </a:lstStyle>
          <a:p>
            <a:fld id="{D90E5A07-4FDA-D34C-BE60-17876FEEBAA5}" type="datetime1">
              <a:rPr lang="en-US" smtClean="0"/>
              <a:pPr/>
              <a:t>6/28/2025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634029" y="0"/>
            <a:ext cx="3657600" cy="630936"/>
          </a:xfrm>
          <a:prstGeom prst="rect">
            <a:avLst/>
          </a:prstGeom>
        </p:spPr>
        <p:txBody>
          <a:bodyPr vert="horz" lIns="91440" tIns="45720" rIns="91440" bIns="45720" rtlCol="0" anchor="ctr"/>
          <a:lstStyle>
            <a:lvl1pPr algn="l">
              <a:defRPr sz="900">
                <a:solidFill>
                  <a:schemeClr val="bg1"/>
                </a:solidFill>
                <a:latin typeface="+mj-lt"/>
              </a:defRPr>
            </a:lvl1pPr>
          </a:lstStyle>
          <a:p>
            <a:r>
              <a:rPr lang="en-US" dirty="0"/>
              <a:t>SHAPING THE FUTURE OF OUR INDUSTRY</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009324" y="0"/>
            <a:ext cx="548640" cy="630936"/>
          </a:xfrm>
          <a:prstGeom prst="rect">
            <a:avLst/>
          </a:prstGeom>
        </p:spPr>
        <p:txBody>
          <a:bodyPr vert="horz" lIns="91440" tIns="45720" rIns="91440" bIns="45720" rtlCol="0" anchor="ctr"/>
          <a:lstStyle>
            <a:lvl1pPr algn="r">
              <a:defRPr sz="900" b="1" i="0">
                <a:solidFill>
                  <a:schemeClr val="bg1"/>
                </a:solidFill>
                <a:latin typeface="+mj-lt"/>
              </a:defRPr>
            </a:lvl1pPr>
          </a:lstStyle>
          <a:p>
            <a:fld id="{CC057153-B650-4DEB-B370-79DDCFDCE934}" type="slidenum">
              <a:rPr lang="en-US" smtClean="0"/>
              <a:pPr/>
              <a:t>‹#›</a:t>
            </a:fld>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34029" y="2877190"/>
            <a:ext cx="10923935" cy="334581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34029" y="1001714"/>
            <a:ext cx="10923935" cy="1494476"/>
          </a:xfrm>
          <a:prstGeom prst="rect">
            <a:avLst/>
          </a:prstGeom>
        </p:spPr>
        <p:txBody>
          <a:bodyPr vert="horz" lIns="91440" tIns="45720" rIns="91440" bIns="45720" rtlCol="0" anchor="t">
            <a:noAutofit/>
          </a:bodyPr>
          <a:lstStyle/>
          <a:p>
            <a:r>
              <a:rPr lang="en-US"/>
              <a:t>Click to edit Master title style</a:t>
            </a:r>
            <a:endParaRPr lang="en-US" dirty="0"/>
          </a:p>
        </p:txBody>
      </p:sp>
    </p:spTree>
    <p:extLst>
      <p:ext uri="{BB962C8B-B14F-4D97-AF65-F5344CB8AC3E}">
        <p14:creationId xmlns:p14="http://schemas.microsoft.com/office/powerpoint/2010/main" val="1709973695"/>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9" r:id="rId5"/>
    <p:sldLayoutId id="2147483780" r:id="rId6"/>
    <p:sldLayoutId id="2147483781" r:id="rId7"/>
    <p:sldLayoutId id="2147483782" r:id="rId8"/>
    <p:sldLayoutId id="2147483832" r:id="rId9"/>
    <p:sldLayoutId id="2147483783" r:id="rId10"/>
    <p:sldLayoutId id="214748383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 id="2147483799" r:id="rId27"/>
    <p:sldLayoutId id="2147483800" r:id="rId28"/>
    <p:sldLayoutId id="2147483801" r:id="rId29"/>
    <p:sldLayoutId id="2147483802" r:id="rId30"/>
    <p:sldLayoutId id="2147483803" r:id="rId31"/>
    <p:sldLayoutId id="2147483804" r:id="rId32"/>
    <p:sldLayoutId id="2147483805" r:id="rId33"/>
    <p:sldLayoutId id="2147483806" r:id="rId34"/>
    <p:sldLayoutId id="2147483807" r:id="rId35"/>
    <p:sldLayoutId id="2147483808" r:id="rId36"/>
    <p:sldLayoutId id="2147483809" r:id="rId37"/>
    <p:sldLayoutId id="2147483810" r:id="rId38"/>
    <p:sldLayoutId id="2147483811" r:id="rId39"/>
    <p:sldLayoutId id="2147483812" r:id="rId40"/>
    <p:sldLayoutId id="2147483813" r:id="rId41"/>
    <p:sldLayoutId id="2147483814" r:id="rId42"/>
    <p:sldLayoutId id="2147483834" r:id="rId43"/>
    <p:sldLayoutId id="2147483815" r:id="rId44"/>
    <p:sldLayoutId id="2147483816" r:id="rId45"/>
    <p:sldLayoutId id="2147483817" r:id="rId46"/>
    <p:sldLayoutId id="2147483818" r:id="rId47"/>
    <p:sldLayoutId id="2147483819" r:id="rId48"/>
    <p:sldLayoutId id="2147483820" r:id="rId49"/>
    <p:sldLayoutId id="2147483821" r:id="rId50"/>
    <p:sldLayoutId id="2147483822" r:id="rId51"/>
    <p:sldLayoutId id="2147483835" r:id="rId52"/>
    <p:sldLayoutId id="2147483823" r:id="rId53"/>
    <p:sldLayoutId id="2147483824" r:id="rId54"/>
    <p:sldLayoutId id="2147483825" r:id="rId55"/>
    <p:sldLayoutId id="2147483826" r:id="rId56"/>
    <p:sldLayoutId id="2147483827" r:id="rId57"/>
    <p:sldLayoutId id="2147483828" r:id="rId58"/>
    <p:sldLayoutId id="2147483829" r:id="rId59"/>
    <p:sldLayoutId id="2147483830" r:id="rId60"/>
    <p:sldLayoutId id="2147483831" r:id="rId61"/>
  </p:sldLayoutIdLst>
  <p:hf sldNum="0" hdr="0" ftr="0" dt="0"/>
  <p:txStyles>
    <p:titleStyle>
      <a:lvl1pPr algn="l" defTabSz="914400" rtl="0" eaLnBrk="1" latinLnBrk="0" hangingPunct="1">
        <a:lnSpc>
          <a:spcPct val="90000"/>
        </a:lnSpc>
        <a:spcBef>
          <a:spcPct val="0"/>
        </a:spcBef>
        <a:buNone/>
        <a:defRPr sz="6000" b="1" u="sng"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bg1"/>
          </a:solidFill>
          <a:latin typeface="+mn-lt"/>
          <a:ea typeface="+mn-ea"/>
          <a:cs typeface="+mn-cs"/>
        </a:defRPr>
      </a:lvl1pPr>
      <a:lvl2pPr marL="457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2pPr>
      <a:lvl3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914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mn-lt"/>
          <a:ea typeface="+mn-ea"/>
          <a:cs typeface="+mn-cs"/>
        </a:defRPr>
      </a:lvl4pPr>
      <a:lvl5pPr marL="1143000" indent="-228600" algn="l" defTabSz="914400" rtl="0" eaLnBrk="1" latinLnBrk="0" hangingPunct="1">
        <a:lnSpc>
          <a:spcPct val="90000"/>
        </a:lnSpc>
        <a:spcBef>
          <a:spcPts val="500"/>
        </a:spcBef>
        <a:buFont typeface="Arial" panose="020B0604020202020204" pitchFamily="34" charset="0"/>
        <a:buChar char="•"/>
        <a:defRPr sz="12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38.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608C23-AAC7-24F5-F2C0-159F3F981C2A}"/>
              </a:ext>
            </a:extLst>
          </p:cNvPr>
          <p:cNvSpPr>
            <a:spLocks noGrp="1"/>
          </p:cNvSpPr>
          <p:nvPr>
            <p:ph type="ctrTitle"/>
          </p:nvPr>
        </p:nvSpPr>
        <p:spPr>
          <a:xfrm>
            <a:off x="472665" y="3657600"/>
            <a:ext cx="8698230" cy="2483224"/>
          </a:xfrm>
        </p:spPr>
        <p:txBody>
          <a:bodyPr/>
          <a:lstStyle/>
          <a:p>
            <a:r>
              <a:rPr lang="en-US" u="none" dirty="0"/>
              <a:t>Adventure Works</a:t>
            </a:r>
            <a:br>
              <a:rPr lang="en-US" dirty="0"/>
            </a:br>
            <a:r>
              <a:rPr lang="en-US" u="none" dirty="0"/>
              <a:t> Analysis Insights</a:t>
            </a:r>
          </a:p>
        </p:txBody>
      </p:sp>
      <p:sp>
        <p:nvSpPr>
          <p:cNvPr id="6" name="Subtitle 5">
            <a:extLst>
              <a:ext uri="{FF2B5EF4-FFF2-40B4-BE49-F238E27FC236}">
                <a16:creationId xmlns:a16="http://schemas.microsoft.com/office/drawing/2014/main" id="{BDE37C8C-B9EB-77D8-9402-9E66A29BE49B}"/>
              </a:ext>
            </a:extLst>
          </p:cNvPr>
          <p:cNvSpPr>
            <a:spLocks noGrp="1"/>
          </p:cNvSpPr>
          <p:nvPr>
            <p:ph type="subTitle" idx="1"/>
          </p:nvPr>
        </p:nvSpPr>
        <p:spPr>
          <a:xfrm>
            <a:off x="8172448" y="634999"/>
            <a:ext cx="3385516" cy="1494477"/>
          </a:xfrm>
        </p:spPr>
        <p:txBody>
          <a:bodyPr/>
          <a:lstStyle/>
          <a:p>
            <a:r>
              <a:rPr lang="en-US" dirty="0"/>
              <a:t>By Mark Galperin</a:t>
            </a:r>
          </a:p>
        </p:txBody>
      </p:sp>
      <p:pic>
        <p:nvPicPr>
          <p:cNvPr id="2" name="Picture 1">
            <a:extLst>
              <a:ext uri="{FF2B5EF4-FFF2-40B4-BE49-F238E27FC236}">
                <a16:creationId xmlns:a16="http://schemas.microsoft.com/office/drawing/2014/main" id="{6E747F21-0373-4BE9-BDE7-22A699625E5F}"/>
              </a:ext>
            </a:extLst>
          </p:cNvPr>
          <p:cNvPicPr>
            <a:picLocks noChangeAspect="1"/>
          </p:cNvPicPr>
          <p:nvPr/>
        </p:nvPicPr>
        <p:blipFill>
          <a:blip r:embed="rId2"/>
          <a:stretch>
            <a:fillRect/>
          </a:stretch>
        </p:blipFill>
        <p:spPr>
          <a:xfrm>
            <a:off x="0" y="2801"/>
            <a:ext cx="1428750" cy="1428750"/>
          </a:xfrm>
          <a:prstGeom prst="rect">
            <a:avLst/>
          </a:prstGeom>
        </p:spPr>
      </p:pic>
    </p:spTree>
    <p:extLst>
      <p:ext uri="{BB962C8B-B14F-4D97-AF65-F5344CB8AC3E}">
        <p14:creationId xmlns:p14="http://schemas.microsoft.com/office/powerpoint/2010/main" val="39691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D6EDC57-B250-944C-B430-81AE4BA04288}"/>
              </a:ext>
            </a:extLst>
          </p:cNvPr>
          <p:cNvSpPr>
            <a:spLocks noGrp="1"/>
          </p:cNvSpPr>
          <p:nvPr>
            <p:ph sz="quarter" idx="14"/>
          </p:nvPr>
        </p:nvSpPr>
        <p:spPr>
          <a:xfrm>
            <a:off x="6069107" y="3146612"/>
            <a:ext cx="6122893" cy="3003176"/>
          </a:xfrm>
        </p:spPr>
        <p:txBody>
          <a:bodyPr>
            <a:normAutofit/>
          </a:bodyPr>
          <a:lstStyle/>
          <a:p>
            <a:pPr>
              <a:spcBef>
                <a:spcPts val="1200"/>
              </a:spcBef>
              <a:spcAft>
                <a:spcPts val="1200"/>
              </a:spcAft>
            </a:pPr>
            <a:r>
              <a:rPr lang="en-US" b="1" dirty="0">
                <a:latin typeface="+mj-lt"/>
              </a:rPr>
              <a:t>Unit Price vs. Revenue : Higher-priced products don’t always generate higher total revenue. </a:t>
            </a:r>
          </a:p>
          <a:p>
            <a:pPr>
              <a:spcBef>
                <a:spcPts val="1200"/>
              </a:spcBef>
              <a:spcAft>
                <a:spcPts val="1200"/>
              </a:spcAft>
            </a:pPr>
            <a:r>
              <a:rPr lang="en-US" b="1" dirty="0">
                <a:latin typeface="+mj-lt"/>
              </a:rPr>
              <a:t>Most Products that generated more than 2M $ In revenue had average price between 1000$ to 1500$</a:t>
            </a:r>
          </a:p>
          <a:p>
            <a:pPr>
              <a:spcBef>
                <a:spcPts val="1200"/>
              </a:spcBef>
              <a:spcAft>
                <a:spcPts val="1200"/>
              </a:spcAft>
            </a:pPr>
            <a:r>
              <a:rPr lang="en-US" b="1" dirty="0">
                <a:latin typeface="+mj-lt"/>
              </a:rPr>
              <a:t>There's a non-linear relationship – optimal revenue is achieved in mid-high price bands, not the most expensive ones.</a:t>
            </a:r>
          </a:p>
        </p:txBody>
      </p:sp>
      <p:sp>
        <p:nvSpPr>
          <p:cNvPr id="7" name="Content Placeholder 3">
            <a:extLst>
              <a:ext uri="{FF2B5EF4-FFF2-40B4-BE49-F238E27FC236}">
                <a16:creationId xmlns:a16="http://schemas.microsoft.com/office/drawing/2014/main" id="{FFDC5968-D72D-451A-8398-0EA15A3AA075}"/>
              </a:ext>
            </a:extLst>
          </p:cNvPr>
          <p:cNvSpPr txBox="1">
            <a:spLocks/>
          </p:cNvSpPr>
          <p:nvPr/>
        </p:nvSpPr>
        <p:spPr>
          <a:xfrm>
            <a:off x="0" y="3177988"/>
            <a:ext cx="5871882" cy="3648635"/>
          </a:xfrm>
          <a:prstGeom prst="rect">
            <a:avLst/>
          </a:prstGeom>
        </p:spPr>
        <p:txBody>
          <a:bodyPr vert="horz" lIns="91440" tIns="45720" rIns="91440" bIns="45720" rtlCol="0" anchor="b">
            <a:normAutofit/>
          </a:bodyPr>
          <a:lstStyle>
            <a:lvl1pPr marL="228600" indent="-228600" algn="l" defTabSz="914400" rtl="0" eaLnBrk="1" latinLnBrk="0" hangingPunct="1">
              <a:lnSpc>
                <a:spcPct val="120000"/>
              </a:lnSpc>
              <a:spcBef>
                <a:spcPts val="1000"/>
              </a:spcBef>
              <a:spcAft>
                <a:spcPts val="0"/>
              </a:spcAft>
              <a:buFont typeface="Arial" panose="020B0604020202020204" pitchFamily="34" charset="0"/>
              <a:buChar char="•"/>
              <a:defRPr sz="1600" b="0" i="0" kern="1200">
                <a:solidFill>
                  <a:schemeClr val="bg1"/>
                </a:solidFill>
                <a:latin typeface="+mn-lt"/>
                <a:ea typeface="+mn-ea"/>
                <a:cs typeface="+mn-cs"/>
              </a:defRPr>
            </a:lvl1pPr>
            <a:lvl2pPr marL="457200" indent="-228600" algn="l" defTabSz="914400" rtl="0" eaLnBrk="1" latinLnBrk="0" hangingPunct="1">
              <a:lnSpc>
                <a:spcPct val="120000"/>
              </a:lnSpc>
              <a:spcBef>
                <a:spcPts val="500"/>
              </a:spcBef>
              <a:spcAft>
                <a:spcPts val="0"/>
              </a:spcAft>
              <a:buFont typeface="Arial" panose="020B0604020202020204" pitchFamily="34" charset="0"/>
              <a:buChar char="•"/>
              <a:defRPr sz="1600" b="0" i="0" kern="1200">
                <a:solidFill>
                  <a:schemeClr val="bg1"/>
                </a:solidFill>
                <a:latin typeface="+mn-lt"/>
                <a:ea typeface="+mn-ea"/>
                <a:cs typeface="+mn-cs"/>
              </a:defRPr>
            </a:lvl2pPr>
            <a:lvl3pPr marL="685800" indent="-228600" algn="l" defTabSz="914400" rtl="0" eaLnBrk="1" latinLnBrk="0" hangingPunct="1">
              <a:lnSpc>
                <a:spcPct val="120000"/>
              </a:lnSpc>
              <a:spcBef>
                <a:spcPts val="500"/>
              </a:spcBef>
              <a:spcAft>
                <a:spcPts val="0"/>
              </a:spcAft>
              <a:buFont typeface="Arial" panose="020B0604020202020204" pitchFamily="34" charset="0"/>
              <a:buChar char="•"/>
              <a:defRPr sz="1600" b="0" i="0" kern="1200">
                <a:solidFill>
                  <a:schemeClr val="bg1"/>
                </a:solidFill>
                <a:latin typeface="+mn-lt"/>
                <a:ea typeface="+mn-ea"/>
                <a:cs typeface="+mn-cs"/>
              </a:defRPr>
            </a:lvl3pPr>
            <a:lvl4pPr marL="914400" indent="-228600" algn="l" defTabSz="914400" rtl="0" eaLnBrk="1" latinLnBrk="0" hangingPunct="1">
              <a:lnSpc>
                <a:spcPct val="120000"/>
              </a:lnSpc>
              <a:spcBef>
                <a:spcPts val="500"/>
              </a:spcBef>
              <a:spcAft>
                <a:spcPts val="0"/>
              </a:spcAft>
              <a:buFont typeface="Arial" panose="020B0604020202020204" pitchFamily="34" charset="0"/>
              <a:buChar char="•"/>
              <a:defRPr sz="1600" b="0" i="0" kern="1200">
                <a:solidFill>
                  <a:schemeClr val="bg1"/>
                </a:solidFill>
                <a:latin typeface="+mn-lt"/>
                <a:ea typeface="+mn-ea"/>
                <a:cs typeface="+mn-cs"/>
              </a:defRPr>
            </a:lvl4pPr>
            <a:lvl5pPr marL="1143000" indent="-228600" algn="l" defTabSz="914400" rtl="0" eaLnBrk="1" latinLnBrk="0" hangingPunct="1">
              <a:lnSpc>
                <a:spcPct val="120000"/>
              </a:lnSpc>
              <a:spcBef>
                <a:spcPts val="500"/>
              </a:spcBef>
              <a:spcAft>
                <a:spcPts val="0"/>
              </a:spcAft>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spcAft>
                <a:spcPts val="1200"/>
              </a:spcAft>
            </a:pPr>
            <a:r>
              <a:rPr lang="en-US" b="1" dirty="0">
                <a:latin typeface="+mj-lt"/>
              </a:rPr>
              <a:t>Product Color vs. Revenue : Black, silver, red and yellow were the top-performing colors in total revenue, together accounting for over ₪65M+.</a:t>
            </a:r>
          </a:p>
          <a:p>
            <a:pPr>
              <a:spcBef>
                <a:spcPts val="1200"/>
              </a:spcBef>
              <a:spcAft>
                <a:spcPts val="1200"/>
              </a:spcAft>
            </a:pPr>
            <a:r>
              <a:rPr lang="en-US" b="1" dirty="0">
                <a:latin typeface="+mj-lt"/>
              </a:rPr>
              <a:t>Colors like white and multi-color had minimal contribution to revenue.</a:t>
            </a:r>
          </a:p>
          <a:p>
            <a:pPr>
              <a:spcBef>
                <a:spcPts val="1200"/>
              </a:spcBef>
              <a:spcAft>
                <a:spcPts val="1200"/>
              </a:spcAft>
            </a:pPr>
            <a:r>
              <a:rPr lang="en-US" b="1" dirty="0">
                <a:latin typeface="+mj-lt"/>
              </a:rPr>
              <a:t>Popular colors drive volume (e.g., black, silver). Premium colors (e.g., multi, white) may serve niche or premium segments, but don't significantly lift total sales.</a:t>
            </a:r>
            <a:endParaRPr lang="en-US" dirty="0"/>
          </a:p>
        </p:txBody>
      </p:sp>
      <p:pic>
        <p:nvPicPr>
          <p:cNvPr id="9" name="Picture 8">
            <a:extLst>
              <a:ext uri="{FF2B5EF4-FFF2-40B4-BE49-F238E27FC236}">
                <a16:creationId xmlns:a16="http://schemas.microsoft.com/office/drawing/2014/main" id="{ACB8DF5D-F981-42E6-8D4C-9F8F1460962C}"/>
              </a:ext>
            </a:extLst>
          </p:cNvPr>
          <p:cNvPicPr>
            <a:picLocks noChangeAspect="1"/>
          </p:cNvPicPr>
          <p:nvPr/>
        </p:nvPicPr>
        <p:blipFill>
          <a:blip r:embed="rId2"/>
          <a:stretch>
            <a:fillRect/>
          </a:stretch>
        </p:blipFill>
        <p:spPr>
          <a:xfrm>
            <a:off x="7001435" y="0"/>
            <a:ext cx="5190565" cy="3119861"/>
          </a:xfrm>
          <a:prstGeom prst="rect">
            <a:avLst/>
          </a:prstGeom>
        </p:spPr>
      </p:pic>
      <p:pic>
        <p:nvPicPr>
          <p:cNvPr id="11" name="Picture 10">
            <a:extLst>
              <a:ext uri="{FF2B5EF4-FFF2-40B4-BE49-F238E27FC236}">
                <a16:creationId xmlns:a16="http://schemas.microsoft.com/office/drawing/2014/main" id="{5D5A828A-11B0-4CBA-BED7-EC30278F9A1F}"/>
              </a:ext>
            </a:extLst>
          </p:cNvPr>
          <p:cNvPicPr>
            <a:picLocks noChangeAspect="1"/>
          </p:cNvPicPr>
          <p:nvPr/>
        </p:nvPicPr>
        <p:blipFill>
          <a:blip r:embed="rId3"/>
          <a:stretch>
            <a:fillRect/>
          </a:stretch>
        </p:blipFill>
        <p:spPr>
          <a:xfrm>
            <a:off x="0" y="0"/>
            <a:ext cx="5190565" cy="3119861"/>
          </a:xfrm>
          <a:prstGeom prst="rect">
            <a:avLst/>
          </a:prstGeom>
        </p:spPr>
      </p:pic>
    </p:spTree>
    <p:extLst>
      <p:ext uri="{BB962C8B-B14F-4D97-AF65-F5344CB8AC3E}">
        <p14:creationId xmlns:p14="http://schemas.microsoft.com/office/powerpoint/2010/main" val="1579990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6E2C-040E-4D92-F9F7-F61C47F4F152}"/>
              </a:ext>
            </a:extLst>
          </p:cNvPr>
          <p:cNvSpPr>
            <a:spLocks noGrp="1"/>
          </p:cNvSpPr>
          <p:nvPr>
            <p:ph type="title"/>
          </p:nvPr>
        </p:nvSpPr>
        <p:spPr>
          <a:xfrm>
            <a:off x="62753" y="4724400"/>
            <a:ext cx="12066494" cy="1608808"/>
          </a:xfrm>
        </p:spPr>
        <p:txBody>
          <a:bodyPr/>
          <a:lstStyle/>
          <a:p>
            <a:r>
              <a:rPr lang="en-US" dirty="0"/>
              <a:t>Overall trends and patterns</a:t>
            </a:r>
          </a:p>
        </p:txBody>
      </p:sp>
    </p:spTree>
    <p:extLst>
      <p:ext uri="{BB962C8B-B14F-4D97-AF65-F5344CB8AC3E}">
        <p14:creationId xmlns:p14="http://schemas.microsoft.com/office/powerpoint/2010/main" val="4029345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D6EDC57-B250-944C-B430-81AE4BA04288}"/>
              </a:ext>
            </a:extLst>
          </p:cNvPr>
          <p:cNvSpPr>
            <a:spLocks noGrp="1"/>
          </p:cNvSpPr>
          <p:nvPr>
            <p:ph sz="quarter" idx="14"/>
          </p:nvPr>
        </p:nvSpPr>
        <p:spPr>
          <a:xfrm>
            <a:off x="7440707" y="2976283"/>
            <a:ext cx="4751294" cy="3802530"/>
          </a:xfrm>
        </p:spPr>
        <p:txBody>
          <a:bodyPr>
            <a:normAutofit/>
          </a:bodyPr>
          <a:lstStyle/>
          <a:p>
            <a:r>
              <a:rPr lang="en-US" b="1" dirty="0">
                <a:latin typeface="+mj-lt"/>
              </a:rPr>
              <a:t>strongest in the Northwest, with both sales volume and profitability increasing steadily.</a:t>
            </a:r>
          </a:p>
          <a:p>
            <a:r>
              <a:rPr lang="en-US" b="1" dirty="0">
                <a:latin typeface="+mj-lt"/>
              </a:rPr>
              <a:t>The Northeast showed an uptick in recent quarters, hinting at future opportunity if invested in correctly.</a:t>
            </a:r>
          </a:p>
          <a:p>
            <a:r>
              <a:rPr lang="en-US" b="1" dirty="0">
                <a:latin typeface="+mj-lt"/>
              </a:rPr>
              <a:t>YoY Reseller Growth :  VARs showed steady annual growth, especially in high-potential territories. Performance consistency suggests these resellers can be leveraged further for campaign rollout, bundling offers, or new product introductions.</a:t>
            </a:r>
            <a:endParaRPr lang="en-US" dirty="0"/>
          </a:p>
        </p:txBody>
      </p:sp>
      <p:sp>
        <p:nvSpPr>
          <p:cNvPr id="7" name="Content Placeholder 3">
            <a:extLst>
              <a:ext uri="{FF2B5EF4-FFF2-40B4-BE49-F238E27FC236}">
                <a16:creationId xmlns:a16="http://schemas.microsoft.com/office/drawing/2014/main" id="{DC85F3AD-B995-4687-A235-09F9E05AA905}"/>
              </a:ext>
            </a:extLst>
          </p:cNvPr>
          <p:cNvSpPr txBox="1">
            <a:spLocks/>
          </p:cNvSpPr>
          <p:nvPr/>
        </p:nvSpPr>
        <p:spPr>
          <a:xfrm>
            <a:off x="245973" y="3426969"/>
            <a:ext cx="4328485" cy="3139142"/>
          </a:xfrm>
          <a:prstGeom prst="rect">
            <a:avLst/>
          </a:prstGeom>
        </p:spPr>
        <p:txBody>
          <a:bodyPr vert="horz" lIns="91440" tIns="45720" rIns="91440" bIns="45720" rtlCol="0" anchor="b">
            <a:normAutofit/>
          </a:bodyPr>
          <a:lstStyle>
            <a:lvl1pPr marL="228600" indent="-228600" algn="l" defTabSz="914400" rtl="0" eaLnBrk="1" latinLnBrk="0" hangingPunct="1">
              <a:lnSpc>
                <a:spcPct val="120000"/>
              </a:lnSpc>
              <a:spcBef>
                <a:spcPts val="1000"/>
              </a:spcBef>
              <a:spcAft>
                <a:spcPts val="0"/>
              </a:spcAft>
              <a:buFont typeface="Arial" panose="020B0604020202020204" pitchFamily="34" charset="0"/>
              <a:buChar char="•"/>
              <a:defRPr sz="1600" b="0" i="0" kern="1200">
                <a:solidFill>
                  <a:schemeClr val="bg1"/>
                </a:solidFill>
                <a:latin typeface="+mn-lt"/>
                <a:ea typeface="+mn-ea"/>
                <a:cs typeface="+mn-cs"/>
              </a:defRPr>
            </a:lvl1pPr>
            <a:lvl2pPr marL="457200" indent="-228600" algn="l" defTabSz="914400" rtl="0" eaLnBrk="1" latinLnBrk="0" hangingPunct="1">
              <a:lnSpc>
                <a:spcPct val="120000"/>
              </a:lnSpc>
              <a:spcBef>
                <a:spcPts val="500"/>
              </a:spcBef>
              <a:spcAft>
                <a:spcPts val="0"/>
              </a:spcAft>
              <a:buFont typeface="Arial" panose="020B0604020202020204" pitchFamily="34" charset="0"/>
              <a:buChar char="•"/>
              <a:defRPr sz="1600" b="0" i="0" kern="1200">
                <a:solidFill>
                  <a:schemeClr val="bg1"/>
                </a:solidFill>
                <a:latin typeface="+mn-lt"/>
                <a:ea typeface="+mn-ea"/>
                <a:cs typeface="+mn-cs"/>
              </a:defRPr>
            </a:lvl2pPr>
            <a:lvl3pPr marL="685800" indent="-228600" algn="l" defTabSz="914400" rtl="0" eaLnBrk="1" latinLnBrk="0" hangingPunct="1">
              <a:lnSpc>
                <a:spcPct val="120000"/>
              </a:lnSpc>
              <a:spcBef>
                <a:spcPts val="500"/>
              </a:spcBef>
              <a:spcAft>
                <a:spcPts val="0"/>
              </a:spcAft>
              <a:buFont typeface="Arial" panose="020B0604020202020204" pitchFamily="34" charset="0"/>
              <a:buChar char="•"/>
              <a:defRPr sz="1600" b="0" i="0" kern="1200">
                <a:solidFill>
                  <a:schemeClr val="bg1"/>
                </a:solidFill>
                <a:latin typeface="+mn-lt"/>
                <a:ea typeface="+mn-ea"/>
                <a:cs typeface="+mn-cs"/>
              </a:defRPr>
            </a:lvl3pPr>
            <a:lvl4pPr marL="914400" indent="-228600" algn="l" defTabSz="914400" rtl="0" eaLnBrk="1" latinLnBrk="0" hangingPunct="1">
              <a:lnSpc>
                <a:spcPct val="120000"/>
              </a:lnSpc>
              <a:spcBef>
                <a:spcPts val="500"/>
              </a:spcBef>
              <a:spcAft>
                <a:spcPts val="0"/>
              </a:spcAft>
              <a:buFont typeface="Arial" panose="020B0604020202020204" pitchFamily="34" charset="0"/>
              <a:buChar char="•"/>
              <a:defRPr sz="1600" b="0" i="0" kern="1200">
                <a:solidFill>
                  <a:schemeClr val="bg1"/>
                </a:solidFill>
                <a:latin typeface="+mn-lt"/>
                <a:ea typeface="+mn-ea"/>
                <a:cs typeface="+mn-cs"/>
              </a:defRPr>
            </a:lvl4pPr>
            <a:lvl5pPr marL="1143000" indent="-228600" algn="l" defTabSz="914400" rtl="0" eaLnBrk="1" latinLnBrk="0" hangingPunct="1">
              <a:lnSpc>
                <a:spcPct val="120000"/>
              </a:lnSpc>
              <a:spcBef>
                <a:spcPts val="500"/>
              </a:spcBef>
              <a:spcAft>
                <a:spcPts val="0"/>
              </a:spcAft>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Steady Year-over-Year Growth</a:t>
            </a:r>
            <a:r>
              <a:rPr lang="he-IL" b="1" dirty="0"/>
              <a:t> .</a:t>
            </a:r>
          </a:p>
          <a:p>
            <a:r>
              <a:rPr lang="en-US" b="1" dirty="0"/>
              <a:t>Overall revenue increased consistently between 2017 and 2019. </a:t>
            </a:r>
          </a:p>
          <a:p>
            <a:r>
              <a:rPr lang="en-US" b="1" dirty="0"/>
              <a:t>Seasonality Detected - Strong sales spikes observed in May, July, and September, indicating strong seasonal demand cycles.</a:t>
            </a:r>
          </a:p>
          <a:p>
            <a:r>
              <a:rPr lang="en-US" b="1" dirty="0"/>
              <a:t>Q2 (Apr–Jun) and Q4 (Oct–Dec) are consistently the strongest quarters across years.</a:t>
            </a:r>
          </a:p>
        </p:txBody>
      </p:sp>
      <p:pic>
        <p:nvPicPr>
          <p:cNvPr id="11" name="Picture 10">
            <a:extLst>
              <a:ext uri="{FF2B5EF4-FFF2-40B4-BE49-F238E27FC236}">
                <a16:creationId xmlns:a16="http://schemas.microsoft.com/office/drawing/2014/main" id="{9F5BF459-B4E3-4CCD-B2EA-036C52F49E5D}"/>
              </a:ext>
            </a:extLst>
          </p:cNvPr>
          <p:cNvPicPr>
            <a:picLocks noChangeAspect="1"/>
          </p:cNvPicPr>
          <p:nvPr/>
        </p:nvPicPr>
        <p:blipFill>
          <a:blip r:embed="rId2"/>
          <a:stretch>
            <a:fillRect/>
          </a:stretch>
        </p:blipFill>
        <p:spPr>
          <a:xfrm>
            <a:off x="6687671" y="0"/>
            <a:ext cx="5504329" cy="3139142"/>
          </a:xfrm>
          <a:prstGeom prst="rect">
            <a:avLst/>
          </a:prstGeom>
        </p:spPr>
      </p:pic>
      <p:pic>
        <p:nvPicPr>
          <p:cNvPr id="13" name="Picture 12">
            <a:extLst>
              <a:ext uri="{FF2B5EF4-FFF2-40B4-BE49-F238E27FC236}">
                <a16:creationId xmlns:a16="http://schemas.microsoft.com/office/drawing/2014/main" id="{7BB43066-50FD-4CAC-BE38-5B983C94A24E}"/>
              </a:ext>
            </a:extLst>
          </p:cNvPr>
          <p:cNvPicPr>
            <a:picLocks noChangeAspect="1"/>
          </p:cNvPicPr>
          <p:nvPr/>
        </p:nvPicPr>
        <p:blipFill>
          <a:blip r:embed="rId3"/>
          <a:stretch>
            <a:fillRect/>
          </a:stretch>
        </p:blipFill>
        <p:spPr>
          <a:xfrm>
            <a:off x="0" y="-1"/>
            <a:ext cx="6687670" cy="3139141"/>
          </a:xfrm>
          <a:prstGeom prst="rect">
            <a:avLst/>
          </a:prstGeom>
        </p:spPr>
      </p:pic>
    </p:spTree>
    <p:extLst>
      <p:ext uri="{BB962C8B-B14F-4D97-AF65-F5344CB8AC3E}">
        <p14:creationId xmlns:p14="http://schemas.microsoft.com/office/powerpoint/2010/main" val="3266308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6E2C-040E-4D92-F9F7-F61C47F4F152}"/>
              </a:ext>
            </a:extLst>
          </p:cNvPr>
          <p:cNvSpPr>
            <a:spLocks noGrp="1"/>
          </p:cNvSpPr>
          <p:nvPr>
            <p:ph type="title"/>
          </p:nvPr>
        </p:nvSpPr>
        <p:spPr>
          <a:xfrm>
            <a:off x="62753" y="4724400"/>
            <a:ext cx="12066494" cy="1608808"/>
          </a:xfrm>
        </p:spPr>
        <p:txBody>
          <a:bodyPr/>
          <a:lstStyle/>
          <a:p>
            <a:r>
              <a:rPr lang="en-US" dirty="0"/>
              <a:t>Key strengths and weaknesses</a:t>
            </a:r>
          </a:p>
        </p:txBody>
      </p:sp>
    </p:spTree>
    <p:extLst>
      <p:ext uri="{BB962C8B-B14F-4D97-AF65-F5344CB8AC3E}">
        <p14:creationId xmlns:p14="http://schemas.microsoft.com/office/powerpoint/2010/main" val="1919261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D6EDC57-B250-944C-B430-81AE4BA04288}"/>
              </a:ext>
            </a:extLst>
          </p:cNvPr>
          <p:cNvSpPr>
            <a:spLocks noGrp="1"/>
          </p:cNvSpPr>
          <p:nvPr>
            <p:ph sz="quarter" idx="14"/>
          </p:nvPr>
        </p:nvSpPr>
        <p:spPr>
          <a:xfrm>
            <a:off x="874419" y="720584"/>
            <a:ext cx="4328485" cy="5592064"/>
          </a:xfrm>
        </p:spPr>
        <p:txBody>
          <a:bodyPr>
            <a:normAutofit/>
          </a:bodyPr>
          <a:lstStyle/>
          <a:p>
            <a:pPr marL="342900" indent="-342900">
              <a:spcBef>
                <a:spcPts val="1200"/>
              </a:spcBef>
              <a:spcAft>
                <a:spcPts val="1200"/>
              </a:spcAft>
              <a:buFont typeface="+mj-lt"/>
              <a:buAutoNum type="arabicPeriod"/>
            </a:pPr>
            <a:r>
              <a:rPr lang="en-US" b="1" dirty="0">
                <a:latin typeface="+mj-lt"/>
              </a:rPr>
              <a:t>Profitability Gap in Bike Category - Although Bikes generated over ₪25M, they resulted in a net loss (~₪487K), mainly due to the unprofitable Road Bikes segment.</a:t>
            </a:r>
          </a:p>
          <a:p>
            <a:pPr marL="342900" indent="-342900">
              <a:spcBef>
                <a:spcPts val="1200"/>
              </a:spcBef>
              <a:spcAft>
                <a:spcPts val="1200"/>
              </a:spcAft>
              <a:buFont typeface="+mj-lt"/>
              <a:buAutoNum type="arabicPeriod"/>
            </a:pPr>
            <a:r>
              <a:rPr lang="en-US" b="1" dirty="0">
                <a:latin typeface="+mj-lt"/>
              </a:rPr>
              <a:t>Regional Underperformance in Southeast - The Southeast region showed sales under ₪700K and frequent target misses, correlated with low reseller density and weak channel enablement.</a:t>
            </a:r>
          </a:p>
          <a:p>
            <a:pPr marL="342900" indent="-342900">
              <a:spcBef>
                <a:spcPts val="1200"/>
              </a:spcBef>
              <a:spcAft>
                <a:spcPts val="1200"/>
              </a:spcAft>
              <a:buFont typeface="+mj-lt"/>
              <a:buAutoNum type="arabicPeriod"/>
            </a:pPr>
            <a:r>
              <a:rPr lang="en-US" b="1" dirty="0">
                <a:latin typeface="+mj-lt"/>
              </a:rPr>
              <a:t>Price–Revenue Inefficiency - High-priced products didn’t always yield higher revenue. Most high-performing items were in the 1000$–1500$ range, highlighting missed optimization in premium pricing strategies.</a:t>
            </a:r>
            <a:endParaRPr lang="en-US" dirty="0"/>
          </a:p>
        </p:txBody>
      </p:sp>
      <p:sp>
        <p:nvSpPr>
          <p:cNvPr id="6" name="Title 5">
            <a:extLst>
              <a:ext uri="{FF2B5EF4-FFF2-40B4-BE49-F238E27FC236}">
                <a16:creationId xmlns:a16="http://schemas.microsoft.com/office/drawing/2014/main" id="{A2112CF2-793D-492E-986D-5C1E6FCDDFD9}"/>
              </a:ext>
            </a:extLst>
          </p:cNvPr>
          <p:cNvSpPr>
            <a:spLocks noGrp="1"/>
          </p:cNvSpPr>
          <p:nvPr>
            <p:ph type="title"/>
          </p:nvPr>
        </p:nvSpPr>
        <p:spPr>
          <a:xfrm>
            <a:off x="7411345" y="231261"/>
            <a:ext cx="2718774" cy="799352"/>
          </a:xfrm>
        </p:spPr>
        <p:txBody>
          <a:bodyPr/>
          <a:lstStyle/>
          <a:p>
            <a:r>
              <a:rPr lang="en-US" sz="4000" dirty="0"/>
              <a:t>strengths</a:t>
            </a:r>
          </a:p>
        </p:txBody>
      </p:sp>
      <p:sp>
        <p:nvSpPr>
          <p:cNvPr id="7" name="Title 5">
            <a:extLst>
              <a:ext uri="{FF2B5EF4-FFF2-40B4-BE49-F238E27FC236}">
                <a16:creationId xmlns:a16="http://schemas.microsoft.com/office/drawing/2014/main" id="{D7BA9C62-8FA1-466F-A798-979F2A6F2D86}"/>
              </a:ext>
            </a:extLst>
          </p:cNvPr>
          <p:cNvSpPr txBox="1">
            <a:spLocks/>
          </p:cNvSpPr>
          <p:nvPr/>
        </p:nvSpPr>
        <p:spPr>
          <a:xfrm>
            <a:off x="1380564" y="231261"/>
            <a:ext cx="3119719" cy="79935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u="sng" kern="1200" cap="all" baseline="0">
                <a:solidFill>
                  <a:schemeClr val="bg1"/>
                </a:solidFill>
                <a:latin typeface="+mj-lt"/>
                <a:ea typeface="+mj-ea"/>
                <a:cs typeface="+mj-cs"/>
              </a:defRPr>
            </a:lvl1pPr>
          </a:lstStyle>
          <a:p>
            <a:r>
              <a:rPr lang="en-US" sz="4000" dirty="0"/>
              <a:t>weaknesses</a:t>
            </a:r>
          </a:p>
        </p:txBody>
      </p:sp>
      <p:sp>
        <p:nvSpPr>
          <p:cNvPr id="8" name="Content Placeholder 3">
            <a:extLst>
              <a:ext uri="{FF2B5EF4-FFF2-40B4-BE49-F238E27FC236}">
                <a16:creationId xmlns:a16="http://schemas.microsoft.com/office/drawing/2014/main" id="{B8A0D8D7-F856-4EAF-8357-ECD262938E26}"/>
              </a:ext>
            </a:extLst>
          </p:cNvPr>
          <p:cNvSpPr txBox="1">
            <a:spLocks/>
          </p:cNvSpPr>
          <p:nvPr/>
        </p:nvSpPr>
        <p:spPr>
          <a:xfrm>
            <a:off x="7381879" y="783337"/>
            <a:ext cx="4328485" cy="5592064"/>
          </a:xfrm>
          <a:prstGeom prst="rect">
            <a:avLst/>
          </a:prstGeom>
        </p:spPr>
        <p:txBody>
          <a:bodyPr vert="horz" lIns="91440" tIns="45720" rIns="91440" bIns="45720" rtlCol="0" anchor="b">
            <a:normAutofit/>
          </a:bodyPr>
          <a:lstStyle>
            <a:lvl1pPr marL="228600" indent="-228600" algn="l" defTabSz="914400" rtl="0" eaLnBrk="1" latinLnBrk="0" hangingPunct="1">
              <a:lnSpc>
                <a:spcPct val="120000"/>
              </a:lnSpc>
              <a:spcBef>
                <a:spcPts val="1000"/>
              </a:spcBef>
              <a:spcAft>
                <a:spcPts val="0"/>
              </a:spcAft>
              <a:buFont typeface="Arial" panose="020B0604020202020204" pitchFamily="34" charset="0"/>
              <a:buChar char="•"/>
              <a:defRPr sz="1600" b="0" i="0" kern="1200">
                <a:solidFill>
                  <a:schemeClr val="bg1"/>
                </a:solidFill>
                <a:latin typeface="+mn-lt"/>
                <a:ea typeface="+mn-ea"/>
                <a:cs typeface="+mn-cs"/>
              </a:defRPr>
            </a:lvl1pPr>
            <a:lvl2pPr marL="457200" indent="-228600" algn="l" defTabSz="914400" rtl="0" eaLnBrk="1" latinLnBrk="0" hangingPunct="1">
              <a:lnSpc>
                <a:spcPct val="120000"/>
              </a:lnSpc>
              <a:spcBef>
                <a:spcPts val="500"/>
              </a:spcBef>
              <a:spcAft>
                <a:spcPts val="0"/>
              </a:spcAft>
              <a:buFont typeface="Arial" panose="020B0604020202020204" pitchFamily="34" charset="0"/>
              <a:buChar char="•"/>
              <a:defRPr sz="1600" b="0" i="0" kern="1200">
                <a:solidFill>
                  <a:schemeClr val="bg1"/>
                </a:solidFill>
                <a:latin typeface="+mn-lt"/>
                <a:ea typeface="+mn-ea"/>
                <a:cs typeface="+mn-cs"/>
              </a:defRPr>
            </a:lvl2pPr>
            <a:lvl3pPr marL="685800" indent="-228600" algn="l" defTabSz="914400" rtl="0" eaLnBrk="1" latinLnBrk="0" hangingPunct="1">
              <a:lnSpc>
                <a:spcPct val="120000"/>
              </a:lnSpc>
              <a:spcBef>
                <a:spcPts val="500"/>
              </a:spcBef>
              <a:spcAft>
                <a:spcPts val="0"/>
              </a:spcAft>
              <a:buFont typeface="Arial" panose="020B0604020202020204" pitchFamily="34" charset="0"/>
              <a:buChar char="•"/>
              <a:defRPr sz="1600" b="0" i="0" kern="1200">
                <a:solidFill>
                  <a:schemeClr val="bg1"/>
                </a:solidFill>
                <a:latin typeface="+mn-lt"/>
                <a:ea typeface="+mn-ea"/>
                <a:cs typeface="+mn-cs"/>
              </a:defRPr>
            </a:lvl3pPr>
            <a:lvl4pPr marL="914400" indent="-228600" algn="l" defTabSz="914400" rtl="0" eaLnBrk="1" latinLnBrk="0" hangingPunct="1">
              <a:lnSpc>
                <a:spcPct val="120000"/>
              </a:lnSpc>
              <a:spcBef>
                <a:spcPts val="500"/>
              </a:spcBef>
              <a:spcAft>
                <a:spcPts val="0"/>
              </a:spcAft>
              <a:buFont typeface="Arial" panose="020B0604020202020204" pitchFamily="34" charset="0"/>
              <a:buChar char="•"/>
              <a:defRPr sz="1600" b="0" i="0" kern="1200">
                <a:solidFill>
                  <a:schemeClr val="bg1"/>
                </a:solidFill>
                <a:latin typeface="+mn-lt"/>
                <a:ea typeface="+mn-ea"/>
                <a:cs typeface="+mn-cs"/>
              </a:defRPr>
            </a:lvl4pPr>
            <a:lvl5pPr marL="1143000" indent="-228600" algn="l" defTabSz="914400" rtl="0" eaLnBrk="1" latinLnBrk="0" hangingPunct="1">
              <a:lnSpc>
                <a:spcPct val="120000"/>
              </a:lnSpc>
              <a:spcBef>
                <a:spcPts val="500"/>
              </a:spcBef>
              <a:spcAft>
                <a:spcPts val="0"/>
              </a:spcAft>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1200"/>
              </a:spcBef>
              <a:spcAft>
                <a:spcPts val="1200"/>
              </a:spcAft>
              <a:buFont typeface="+mj-lt"/>
              <a:buAutoNum type="arabicPeriod"/>
            </a:pPr>
            <a:r>
              <a:rPr lang="en-US" b="1" dirty="0">
                <a:latin typeface="+mj-lt"/>
              </a:rPr>
              <a:t>Consistent Growth Trend - Revenue increased steadily year over year from 2017 to 2019, showing a healthy sales trajectory with strong seasonality in Q2 and Q4.</a:t>
            </a:r>
          </a:p>
          <a:p>
            <a:pPr marL="342900" indent="-342900">
              <a:spcBef>
                <a:spcPts val="1200"/>
              </a:spcBef>
              <a:spcAft>
                <a:spcPts val="1200"/>
              </a:spcAft>
              <a:buFont typeface="+mj-lt"/>
              <a:buAutoNum type="arabicPeriod"/>
            </a:pPr>
            <a:r>
              <a:rPr lang="en-US" b="1" dirty="0">
                <a:latin typeface="+mj-lt"/>
              </a:rPr>
              <a:t>High Profitability in Components Despite lower sales volume, the Components category achieved the highest profit (~₪950K), driven by strategic subcategories like Mountain Frames.</a:t>
            </a:r>
          </a:p>
          <a:p>
            <a:pPr marL="342900" indent="-342900">
              <a:spcBef>
                <a:spcPts val="1200"/>
              </a:spcBef>
              <a:spcAft>
                <a:spcPts val="1200"/>
              </a:spcAft>
              <a:buFont typeface="+mj-lt"/>
              <a:buAutoNum type="arabicPeriod"/>
            </a:pPr>
            <a:r>
              <a:rPr lang="en-US" b="1" dirty="0">
                <a:latin typeface="+mj-lt"/>
              </a:rPr>
              <a:t>Strong VAR &amp; Warehouse Reseller Channels, Warehouse resellers led revenue with $37M, and Value-Added Resellers followed ($32M), proving highly effective in bulk sales and strategic markets.</a:t>
            </a:r>
            <a:endParaRPr lang="en-US" dirty="0"/>
          </a:p>
        </p:txBody>
      </p:sp>
    </p:spTree>
    <p:extLst>
      <p:ext uri="{BB962C8B-B14F-4D97-AF65-F5344CB8AC3E}">
        <p14:creationId xmlns:p14="http://schemas.microsoft.com/office/powerpoint/2010/main" val="425093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6E2C-040E-4D92-F9F7-F61C47F4F152}"/>
              </a:ext>
            </a:extLst>
          </p:cNvPr>
          <p:cNvSpPr>
            <a:spLocks noGrp="1"/>
          </p:cNvSpPr>
          <p:nvPr>
            <p:ph type="title"/>
          </p:nvPr>
        </p:nvSpPr>
        <p:spPr>
          <a:xfrm>
            <a:off x="62753" y="4724400"/>
            <a:ext cx="12066494" cy="1608808"/>
          </a:xfrm>
        </p:spPr>
        <p:txBody>
          <a:bodyPr/>
          <a:lstStyle/>
          <a:p>
            <a:r>
              <a:rPr lang="en-US" dirty="0"/>
              <a:t>recommendations</a:t>
            </a:r>
          </a:p>
        </p:txBody>
      </p:sp>
    </p:spTree>
    <p:extLst>
      <p:ext uri="{BB962C8B-B14F-4D97-AF65-F5344CB8AC3E}">
        <p14:creationId xmlns:p14="http://schemas.microsoft.com/office/powerpoint/2010/main" val="3536498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D6EDC57-B250-944C-B430-81AE4BA04288}"/>
              </a:ext>
            </a:extLst>
          </p:cNvPr>
          <p:cNvSpPr>
            <a:spLocks noGrp="1"/>
          </p:cNvSpPr>
          <p:nvPr>
            <p:ph sz="quarter" idx="14"/>
          </p:nvPr>
        </p:nvSpPr>
        <p:spPr>
          <a:xfrm>
            <a:off x="856489" y="926772"/>
            <a:ext cx="4414757" cy="5592064"/>
          </a:xfrm>
        </p:spPr>
        <p:txBody>
          <a:bodyPr>
            <a:normAutofit fontScale="92500" lnSpcReduction="10000"/>
          </a:bodyPr>
          <a:lstStyle/>
          <a:p>
            <a:pPr marL="342900" indent="-342900">
              <a:spcBef>
                <a:spcPts val="1200"/>
              </a:spcBef>
              <a:spcAft>
                <a:spcPts val="1200"/>
              </a:spcAft>
              <a:buFont typeface="+mj-lt"/>
              <a:buAutoNum type="arabicPeriod"/>
            </a:pPr>
            <a:r>
              <a:rPr lang="en-US" b="1" dirty="0">
                <a:latin typeface="+mj-lt"/>
              </a:rPr>
              <a:t>Diversify Revenue Through Components &amp; Accessories - Scale up investment in Components and Accessories, which show higher profit margins and growing revenue, signaling a shift toward high-margin, add-on products.</a:t>
            </a:r>
          </a:p>
          <a:p>
            <a:pPr marL="342900" indent="-342900">
              <a:spcBef>
                <a:spcPts val="1200"/>
              </a:spcBef>
              <a:spcAft>
                <a:spcPts val="1200"/>
              </a:spcAft>
              <a:buFont typeface="+mj-lt"/>
              <a:buAutoNum type="arabicPeriod"/>
            </a:pPr>
            <a:r>
              <a:rPr lang="en-US" b="1" dirty="0">
                <a:latin typeface="+mj-lt"/>
              </a:rPr>
              <a:t>Implement Dynamic Pricing Based on Performance Bands - Analyze top-selling products and develop pricing strategies that encourage volume without sacrificing margins. Consider segmenting products into pricing tiers aligned with customer value perception.</a:t>
            </a:r>
          </a:p>
          <a:p>
            <a:pPr marL="342900" indent="-342900">
              <a:spcBef>
                <a:spcPts val="1200"/>
              </a:spcBef>
              <a:spcAft>
                <a:spcPts val="1200"/>
              </a:spcAft>
              <a:buFont typeface="+mj-lt"/>
              <a:buAutoNum type="arabicPeriod"/>
            </a:pPr>
            <a:r>
              <a:rPr lang="en-US" b="1" dirty="0">
                <a:latin typeface="+mj-lt"/>
              </a:rPr>
              <a:t>Develop a Regional Playbook for Reseller Enablement - Create training, incentive structures, and targeting models for urban-focused reseller strategies, especially in growing but under-optimized regions. Aim to increase performance consistency across all regions by replicating successful urban cluster patterns.</a:t>
            </a:r>
            <a:endParaRPr lang="en-US" dirty="0"/>
          </a:p>
        </p:txBody>
      </p:sp>
      <p:sp>
        <p:nvSpPr>
          <p:cNvPr id="6" name="Title 5">
            <a:extLst>
              <a:ext uri="{FF2B5EF4-FFF2-40B4-BE49-F238E27FC236}">
                <a16:creationId xmlns:a16="http://schemas.microsoft.com/office/drawing/2014/main" id="{A2112CF2-793D-492E-986D-5C1E6FCDDFD9}"/>
              </a:ext>
            </a:extLst>
          </p:cNvPr>
          <p:cNvSpPr>
            <a:spLocks noGrp="1"/>
          </p:cNvSpPr>
          <p:nvPr>
            <p:ph type="title"/>
          </p:nvPr>
        </p:nvSpPr>
        <p:spPr>
          <a:xfrm>
            <a:off x="7411344" y="231261"/>
            <a:ext cx="3489737" cy="799352"/>
          </a:xfrm>
        </p:spPr>
        <p:txBody>
          <a:bodyPr/>
          <a:lstStyle/>
          <a:p>
            <a:r>
              <a:rPr lang="en-US" sz="4000" dirty="0"/>
              <a:t>Short-range</a:t>
            </a:r>
          </a:p>
        </p:txBody>
      </p:sp>
      <p:sp>
        <p:nvSpPr>
          <p:cNvPr id="7" name="Title 5">
            <a:extLst>
              <a:ext uri="{FF2B5EF4-FFF2-40B4-BE49-F238E27FC236}">
                <a16:creationId xmlns:a16="http://schemas.microsoft.com/office/drawing/2014/main" id="{D7BA9C62-8FA1-466F-A798-979F2A6F2D86}"/>
              </a:ext>
            </a:extLst>
          </p:cNvPr>
          <p:cNvSpPr txBox="1">
            <a:spLocks/>
          </p:cNvSpPr>
          <p:nvPr/>
        </p:nvSpPr>
        <p:spPr>
          <a:xfrm>
            <a:off x="1290919" y="231261"/>
            <a:ext cx="3119719" cy="79935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u="sng" kern="1200" cap="all" baseline="0">
                <a:solidFill>
                  <a:schemeClr val="bg1"/>
                </a:solidFill>
                <a:latin typeface="+mj-lt"/>
                <a:ea typeface="+mj-ea"/>
                <a:cs typeface="+mj-cs"/>
              </a:defRPr>
            </a:lvl1pPr>
          </a:lstStyle>
          <a:p>
            <a:r>
              <a:rPr lang="en-US" sz="4000" dirty="0"/>
              <a:t>mid-range</a:t>
            </a:r>
          </a:p>
        </p:txBody>
      </p:sp>
      <p:sp>
        <p:nvSpPr>
          <p:cNvPr id="8" name="Content Placeholder 3">
            <a:extLst>
              <a:ext uri="{FF2B5EF4-FFF2-40B4-BE49-F238E27FC236}">
                <a16:creationId xmlns:a16="http://schemas.microsoft.com/office/drawing/2014/main" id="{B8A0D8D7-F856-4EAF-8357-ECD262938E26}"/>
              </a:ext>
            </a:extLst>
          </p:cNvPr>
          <p:cNvSpPr txBox="1">
            <a:spLocks/>
          </p:cNvSpPr>
          <p:nvPr/>
        </p:nvSpPr>
        <p:spPr>
          <a:xfrm>
            <a:off x="7337055" y="1030613"/>
            <a:ext cx="4328485" cy="5592064"/>
          </a:xfrm>
          <a:prstGeom prst="rect">
            <a:avLst/>
          </a:prstGeom>
        </p:spPr>
        <p:txBody>
          <a:bodyPr vert="horz" lIns="91440" tIns="45720" rIns="91440" bIns="45720" rtlCol="0" anchor="b">
            <a:normAutofit fontScale="92500" lnSpcReduction="10000"/>
          </a:bodyPr>
          <a:lstStyle>
            <a:lvl1pPr marL="228600" indent="-228600" algn="l" defTabSz="914400" rtl="0" eaLnBrk="1" latinLnBrk="0" hangingPunct="1">
              <a:lnSpc>
                <a:spcPct val="120000"/>
              </a:lnSpc>
              <a:spcBef>
                <a:spcPts val="1000"/>
              </a:spcBef>
              <a:spcAft>
                <a:spcPts val="0"/>
              </a:spcAft>
              <a:buFont typeface="Arial" panose="020B0604020202020204" pitchFamily="34" charset="0"/>
              <a:buChar char="•"/>
              <a:defRPr sz="1600" b="0" i="0" kern="1200">
                <a:solidFill>
                  <a:schemeClr val="bg1"/>
                </a:solidFill>
                <a:latin typeface="+mn-lt"/>
                <a:ea typeface="+mn-ea"/>
                <a:cs typeface="+mn-cs"/>
              </a:defRPr>
            </a:lvl1pPr>
            <a:lvl2pPr marL="457200" indent="-228600" algn="l" defTabSz="914400" rtl="0" eaLnBrk="1" latinLnBrk="0" hangingPunct="1">
              <a:lnSpc>
                <a:spcPct val="120000"/>
              </a:lnSpc>
              <a:spcBef>
                <a:spcPts val="500"/>
              </a:spcBef>
              <a:spcAft>
                <a:spcPts val="0"/>
              </a:spcAft>
              <a:buFont typeface="Arial" panose="020B0604020202020204" pitchFamily="34" charset="0"/>
              <a:buChar char="•"/>
              <a:defRPr sz="1600" b="0" i="0" kern="1200">
                <a:solidFill>
                  <a:schemeClr val="bg1"/>
                </a:solidFill>
                <a:latin typeface="+mn-lt"/>
                <a:ea typeface="+mn-ea"/>
                <a:cs typeface="+mn-cs"/>
              </a:defRPr>
            </a:lvl2pPr>
            <a:lvl3pPr marL="685800" indent="-228600" algn="l" defTabSz="914400" rtl="0" eaLnBrk="1" latinLnBrk="0" hangingPunct="1">
              <a:lnSpc>
                <a:spcPct val="120000"/>
              </a:lnSpc>
              <a:spcBef>
                <a:spcPts val="500"/>
              </a:spcBef>
              <a:spcAft>
                <a:spcPts val="0"/>
              </a:spcAft>
              <a:buFont typeface="Arial" panose="020B0604020202020204" pitchFamily="34" charset="0"/>
              <a:buChar char="•"/>
              <a:defRPr sz="1600" b="0" i="0" kern="1200">
                <a:solidFill>
                  <a:schemeClr val="bg1"/>
                </a:solidFill>
                <a:latin typeface="+mn-lt"/>
                <a:ea typeface="+mn-ea"/>
                <a:cs typeface="+mn-cs"/>
              </a:defRPr>
            </a:lvl3pPr>
            <a:lvl4pPr marL="914400" indent="-228600" algn="l" defTabSz="914400" rtl="0" eaLnBrk="1" latinLnBrk="0" hangingPunct="1">
              <a:lnSpc>
                <a:spcPct val="120000"/>
              </a:lnSpc>
              <a:spcBef>
                <a:spcPts val="500"/>
              </a:spcBef>
              <a:spcAft>
                <a:spcPts val="0"/>
              </a:spcAft>
              <a:buFont typeface="Arial" panose="020B0604020202020204" pitchFamily="34" charset="0"/>
              <a:buChar char="•"/>
              <a:defRPr sz="1600" b="0" i="0" kern="1200">
                <a:solidFill>
                  <a:schemeClr val="bg1"/>
                </a:solidFill>
                <a:latin typeface="+mn-lt"/>
                <a:ea typeface="+mn-ea"/>
                <a:cs typeface="+mn-cs"/>
              </a:defRPr>
            </a:lvl4pPr>
            <a:lvl5pPr marL="1143000" indent="-228600" algn="l" defTabSz="914400" rtl="0" eaLnBrk="1" latinLnBrk="0" hangingPunct="1">
              <a:lnSpc>
                <a:spcPct val="120000"/>
              </a:lnSpc>
              <a:spcBef>
                <a:spcPts val="500"/>
              </a:spcBef>
              <a:spcAft>
                <a:spcPts val="0"/>
              </a:spcAft>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1200"/>
              </a:spcBef>
              <a:spcAft>
                <a:spcPts val="1200"/>
              </a:spcAft>
              <a:buFont typeface="+mj-lt"/>
              <a:buAutoNum type="arabicPeriod"/>
            </a:pPr>
            <a:r>
              <a:rPr lang="en-US" b="1" dirty="0">
                <a:latin typeface="+mj-lt"/>
              </a:rPr>
              <a:t>Optimize Road Bike Offering - Review pricing, marketing, and cost structure of the Road Bikes subcategory, which generates ₪11.3M in revenue but leads to a net loss of ₪1.05M. Focus on improving margins through product bundling, promotional offers, or discontinuation of low-performing segments.</a:t>
            </a:r>
          </a:p>
          <a:p>
            <a:pPr marL="342900" indent="-342900">
              <a:spcBef>
                <a:spcPts val="1200"/>
              </a:spcBef>
              <a:spcAft>
                <a:spcPts val="1200"/>
              </a:spcAft>
              <a:buFont typeface="+mj-lt"/>
              <a:buAutoNum type="arabicPeriod"/>
            </a:pPr>
            <a:r>
              <a:rPr lang="en-US" b="1" dirty="0">
                <a:latin typeface="+mj-lt"/>
              </a:rPr>
              <a:t>Expand in High-Potential Regions (e.g., Southeast)Deploy more Warehouse and VAR resellers in underperforming areas like the Southeast, where low reseller density correlates with poor sales and frequent missed targets. Leverage successful models from Central and Northwest regions as blueprints.</a:t>
            </a:r>
          </a:p>
          <a:p>
            <a:pPr marL="342900" indent="-342900">
              <a:spcBef>
                <a:spcPts val="1200"/>
              </a:spcBef>
              <a:spcAft>
                <a:spcPts val="1200"/>
              </a:spcAft>
              <a:buFont typeface="+mj-lt"/>
              <a:buAutoNum type="arabicPeriod"/>
            </a:pPr>
            <a:r>
              <a:rPr lang="en-US" b="1" dirty="0">
                <a:latin typeface="+mj-lt"/>
              </a:rPr>
              <a:t>Leverage Peak Sales Months - Align marketing campaigns, inventory, and promotions with high-performing months (May, July, September).Focus on Q2 and Q4, which show consistent demand surges across years.</a:t>
            </a:r>
            <a:endParaRPr lang="en-US" dirty="0"/>
          </a:p>
        </p:txBody>
      </p:sp>
    </p:spTree>
    <p:extLst>
      <p:ext uri="{BB962C8B-B14F-4D97-AF65-F5344CB8AC3E}">
        <p14:creationId xmlns:p14="http://schemas.microsoft.com/office/powerpoint/2010/main" val="3887061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B9519-237E-F154-0775-DC5A3CDF75BA}"/>
              </a:ext>
            </a:extLst>
          </p:cNvPr>
          <p:cNvSpPr>
            <a:spLocks noGrp="1"/>
          </p:cNvSpPr>
          <p:nvPr>
            <p:ph type="title"/>
          </p:nvPr>
        </p:nvSpPr>
        <p:spPr>
          <a:xfrm>
            <a:off x="215153" y="630936"/>
            <a:ext cx="6071340" cy="845015"/>
          </a:xfrm>
        </p:spPr>
        <p:txBody>
          <a:bodyPr/>
          <a:lstStyle/>
          <a:p>
            <a:r>
              <a:rPr lang="en-US" sz="4800" dirty="0"/>
              <a:t>Executive summary</a:t>
            </a:r>
          </a:p>
        </p:txBody>
      </p:sp>
      <p:sp>
        <p:nvSpPr>
          <p:cNvPr id="3" name="Content Placeholder 2">
            <a:extLst>
              <a:ext uri="{FF2B5EF4-FFF2-40B4-BE49-F238E27FC236}">
                <a16:creationId xmlns:a16="http://schemas.microsoft.com/office/drawing/2014/main" id="{638ACC6B-C7FD-0935-2022-57CCC9D64B5D}"/>
              </a:ext>
            </a:extLst>
          </p:cNvPr>
          <p:cNvSpPr>
            <a:spLocks noGrp="1"/>
          </p:cNvSpPr>
          <p:nvPr>
            <p:ph idx="1"/>
          </p:nvPr>
        </p:nvSpPr>
        <p:spPr>
          <a:xfrm>
            <a:off x="329229" y="1475949"/>
            <a:ext cx="6161218" cy="5113109"/>
          </a:xfrm>
        </p:spPr>
        <p:txBody>
          <a:bodyPr>
            <a:normAutofit/>
          </a:bodyPr>
          <a:lstStyle/>
          <a:p>
            <a:pPr marL="91440" indent="0">
              <a:buNone/>
            </a:pPr>
            <a:r>
              <a:rPr lang="en-US" sz="1800" dirty="0"/>
              <a:t>The business shows strong fundamentals with a steady growth trend from 2017 to 2019 and a clear seasonal sales advantage in Q2 and Q4. </a:t>
            </a:r>
          </a:p>
          <a:p>
            <a:pPr marL="91440" indent="0">
              <a:buNone/>
            </a:pPr>
            <a:r>
              <a:rPr lang="en-US" sz="1800" dirty="0"/>
              <a:t>High profitability from the Components category (₪950K) and dominant performance of warehouse and VAR resellers (₪37M and ₪32M respectively) highlight scalable, strategic channels.</a:t>
            </a:r>
          </a:p>
          <a:p>
            <a:pPr marL="91440" indent="0">
              <a:buNone/>
            </a:pPr>
            <a:r>
              <a:rPr lang="en-US" sz="1800" dirty="0"/>
              <a:t> However, inefficiencies persist in the Road Bikes segment (₪11.3M revenue, ₪1.05M loss) and in underperforming regions like the Southeast (sales &lt;₪700K). </a:t>
            </a:r>
          </a:p>
          <a:p>
            <a:pPr marL="91440" indent="0">
              <a:buNone/>
            </a:pPr>
            <a:r>
              <a:rPr lang="en-US" sz="1800" dirty="0"/>
              <a:t>Additionally, pricing misalignment in high-end products suggests optimization is needed in premium tiers. </a:t>
            </a:r>
          </a:p>
          <a:p>
            <a:pPr marL="91440" indent="0">
              <a:buNone/>
            </a:pPr>
            <a:r>
              <a:rPr lang="en-US" sz="1800" dirty="0"/>
              <a:t>Immediate focus should be placed on margin recovery, regional enablement, and pricing strategy refinement.</a:t>
            </a:r>
          </a:p>
        </p:txBody>
      </p:sp>
      <p:pic>
        <p:nvPicPr>
          <p:cNvPr id="6" name="Picture 5">
            <a:extLst>
              <a:ext uri="{FF2B5EF4-FFF2-40B4-BE49-F238E27FC236}">
                <a16:creationId xmlns:a16="http://schemas.microsoft.com/office/drawing/2014/main" id="{0F98B856-6D68-4825-876C-8EB19BE50CD5}"/>
              </a:ext>
            </a:extLst>
          </p:cNvPr>
          <p:cNvPicPr>
            <a:picLocks noChangeAspect="1"/>
          </p:cNvPicPr>
          <p:nvPr/>
        </p:nvPicPr>
        <p:blipFill>
          <a:blip r:embed="rId3"/>
          <a:stretch>
            <a:fillRect/>
          </a:stretch>
        </p:blipFill>
        <p:spPr>
          <a:xfrm>
            <a:off x="6604523" y="2985247"/>
            <a:ext cx="5587477" cy="3872753"/>
          </a:xfrm>
          <a:prstGeom prst="rect">
            <a:avLst/>
          </a:prstGeom>
        </p:spPr>
      </p:pic>
    </p:spTree>
    <p:extLst>
      <p:ext uri="{BB962C8B-B14F-4D97-AF65-F5344CB8AC3E}">
        <p14:creationId xmlns:p14="http://schemas.microsoft.com/office/powerpoint/2010/main" val="3664579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7084-C959-6935-0D99-455326A78F99}"/>
              </a:ext>
            </a:extLst>
          </p:cNvPr>
          <p:cNvSpPr>
            <a:spLocks noGrp="1"/>
          </p:cNvSpPr>
          <p:nvPr>
            <p:ph type="ctrTitle"/>
          </p:nvPr>
        </p:nvSpPr>
        <p:spPr>
          <a:xfrm>
            <a:off x="634028" y="1748474"/>
            <a:ext cx="11020090" cy="4474526"/>
          </a:xfrm>
        </p:spPr>
        <p:txBody>
          <a:bodyPr/>
          <a:lstStyle/>
          <a:p>
            <a:r>
              <a:rPr lang="en-US" dirty="0"/>
              <a:t>Product segment</a:t>
            </a:r>
            <a:r>
              <a:rPr lang="he-IL" dirty="0"/>
              <a:t> </a:t>
            </a:r>
            <a:r>
              <a:rPr lang="en-US" dirty="0"/>
              <a:t>insights</a:t>
            </a:r>
          </a:p>
        </p:txBody>
      </p:sp>
    </p:spTree>
    <p:extLst>
      <p:ext uri="{BB962C8B-B14F-4D97-AF65-F5344CB8AC3E}">
        <p14:creationId xmlns:p14="http://schemas.microsoft.com/office/powerpoint/2010/main" val="1751885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D6EDC57-B250-944C-B430-81AE4BA04288}"/>
              </a:ext>
            </a:extLst>
          </p:cNvPr>
          <p:cNvSpPr>
            <a:spLocks noGrp="1"/>
          </p:cNvSpPr>
          <p:nvPr>
            <p:ph sz="quarter" idx="14"/>
          </p:nvPr>
        </p:nvSpPr>
        <p:spPr>
          <a:xfrm>
            <a:off x="0" y="-412377"/>
            <a:ext cx="6209067" cy="3567953"/>
          </a:xfrm>
        </p:spPr>
        <p:txBody>
          <a:bodyPr>
            <a:normAutofit/>
          </a:bodyPr>
          <a:lstStyle/>
          <a:p>
            <a:endParaRPr lang="en-US" b="1" dirty="0"/>
          </a:p>
          <a:p>
            <a:pPr>
              <a:buFont typeface="Arial" panose="020B0604020202020204" pitchFamily="34" charset="0"/>
              <a:buChar char="•"/>
            </a:pPr>
            <a:r>
              <a:rPr lang="en-US" b="1" dirty="0"/>
              <a:t>Bikes</a:t>
            </a:r>
            <a:r>
              <a:rPr lang="en-US" dirty="0"/>
              <a:t> accounted for over </a:t>
            </a:r>
            <a:r>
              <a:rPr lang="en-US" b="1" dirty="0"/>
              <a:t>₪25M</a:t>
            </a:r>
            <a:r>
              <a:rPr lang="en-US" dirty="0"/>
              <a:t> in revenue, yet posted a net </a:t>
            </a:r>
            <a:r>
              <a:rPr lang="en-US" b="1" dirty="0"/>
              <a:t>loss of ~₪487K</a:t>
            </a:r>
            <a:r>
              <a:rPr lang="en-US" dirty="0"/>
              <a:t>, mainly due to </a:t>
            </a:r>
            <a:r>
              <a:rPr lang="en-US" b="1" dirty="0"/>
              <a:t>Road Bikes</a:t>
            </a:r>
            <a:r>
              <a:rPr lang="en-US" dirty="0"/>
              <a:t> (₪11.3M revenue, </a:t>
            </a:r>
            <a:r>
              <a:rPr lang="en-US" b="1" dirty="0"/>
              <a:t>−₪1.05M profit</a:t>
            </a:r>
            <a:r>
              <a:rPr lang="en-US" dirty="0"/>
              <a:t>).</a:t>
            </a:r>
          </a:p>
          <a:p>
            <a:pPr>
              <a:buFont typeface="Arial" panose="020B0604020202020204" pitchFamily="34" charset="0"/>
              <a:buChar char="•"/>
            </a:pPr>
            <a:r>
              <a:rPr lang="en-US" b="1" dirty="0"/>
              <a:t>Components</a:t>
            </a:r>
            <a:r>
              <a:rPr lang="en-US" dirty="0"/>
              <a:t> category achieved the </a:t>
            </a:r>
            <a:r>
              <a:rPr lang="en-US" b="1" dirty="0"/>
              <a:t>highest profit</a:t>
            </a:r>
            <a:r>
              <a:rPr lang="en-US" dirty="0"/>
              <a:t> of ~</a:t>
            </a:r>
            <a:r>
              <a:rPr lang="en-US" b="1" dirty="0"/>
              <a:t>₪950K</a:t>
            </a:r>
            <a:r>
              <a:rPr lang="en-US" dirty="0"/>
              <a:t>, despite lower sales volume – led by subcategories like </a:t>
            </a:r>
            <a:r>
              <a:rPr lang="en-US" b="1" dirty="0"/>
              <a:t>Mountain Frames</a:t>
            </a:r>
            <a:r>
              <a:rPr lang="en-US" dirty="0"/>
              <a:t>.</a:t>
            </a:r>
          </a:p>
          <a:p>
            <a:pPr>
              <a:buFont typeface="Arial" panose="020B0604020202020204" pitchFamily="34" charset="0"/>
              <a:buChar char="•"/>
            </a:pPr>
            <a:r>
              <a:rPr lang="en-US" b="1" dirty="0"/>
              <a:t>Mountain Bikes</a:t>
            </a:r>
            <a:r>
              <a:rPr lang="en-US" dirty="0"/>
              <a:t> generated </a:t>
            </a:r>
            <a:r>
              <a:rPr lang="en-US" b="1" dirty="0"/>
              <a:t>₪8.8M</a:t>
            </a:r>
            <a:r>
              <a:rPr lang="en-US" dirty="0"/>
              <a:t> revenue with positive profitability, making them a strategic growth area.</a:t>
            </a:r>
          </a:p>
        </p:txBody>
      </p:sp>
      <p:sp>
        <p:nvSpPr>
          <p:cNvPr id="7" name="Content Placeholder 3">
            <a:extLst>
              <a:ext uri="{FF2B5EF4-FFF2-40B4-BE49-F238E27FC236}">
                <a16:creationId xmlns:a16="http://schemas.microsoft.com/office/drawing/2014/main" id="{C139A8A1-A821-435C-A3FD-528E11AD7DCB}"/>
              </a:ext>
            </a:extLst>
          </p:cNvPr>
          <p:cNvSpPr txBox="1">
            <a:spLocks/>
          </p:cNvSpPr>
          <p:nvPr/>
        </p:nvSpPr>
        <p:spPr>
          <a:xfrm>
            <a:off x="6822140" y="-412377"/>
            <a:ext cx="5065060" cy="3679149"/>
          </a:xfrm>
          <a:prstGeom prst="rect">
            <a:avLst/>
          </a:prstGeom>
        </p:spPr>
        <p:txBody>
          <a:bodyPr vert="horz" lIns="91440" tIns="45720" rIns="91440" bIns="45720" rtlCol="0" anchor="b">
            <a:normAutofit/>
          </a:bodyPr>
          <a:lstStyle>
            <a:lvl1pPr marL="228600" indent="-228600" algn="l" defTabSz="914400" rtl="0" eaLnBrk="1" latinLnBrk="0" hangingPunct="1">
              <a:lnSpc>
                <a:spcPct val="120000"/>
              </a:lnSpc>
              <a:spcBef>
                <a:spcPts val="1000"/>
              </a:spcBef>
              <a:spcAft>
                <a:spcPts val="0"/>
              </a:spcAft>
              <a:buFont typeface="Arial" panose="020B0604020202020204" pitchFamily="34" charset="0"/>
              <a:buChar char="•"/>
              <a:defRPr sz="1600" b="0" i="0" kern="1200">
                <a:solidFill>
                  <a:schemeClr val="bg1"/>
                </a:solidFill>
                <a:latin typeface="+mn-lt"/>
                <a:ea typeface="+mn-ea"/>
                <a:cs typeface="+mn-cs"/>
              </a:defRPr>
            </a:lvl1pPr>
            <a:lvl2pPr marL="457200" indent="-228600" algn="l" defTabSz="914400" rtl="0" eaLnBrk="1" latinLnBrk="0" hangingPunct="1">
              <a:lnSpc>
                <a:spcPct val="120000"/>
              </a:lnSpc>
              <a:spcBef>
                <a:spcPts val="500"/>
              </a:spcBef>
              <a:spcAft>
                <a:spcPts val="0"/>
              </a:spcAft>
              <a:buFont typeface="Arial" panose="020B0604020202020204" pitchFamily="34" charset="0"/>
              <a:buChar char="•"/>
              <a:defRPr sz="1600" b="0" i="0" kern="1200">
                <a:solidFill>
                  <a:schemeClr val="bg1"/>
                </a:solidFill>
                <a:latin typeface="+mn-lt"/>
                <a:ea typeface="+mn-ea"/>
                <a:cs typeface="+mn-cs"/>
              </a:defRPr>
            </a:lvl2pPr>
            <a:lvl3pPr marL="685800" indent="-228600" algn="l" defTabSz="914400" rtl="0" eaLnBrk="1" latinLnBrk="0" hangingPunct="1">
              <a:lnSpc>
                <a:spcPct val="120000"/>
              </a:lnSpc>
              <a:spcBef>
                <a:spcPts val="500"/>
              </a:spcBef>
              <a:spcAft>
                <a:spcPts val="0"/>
              </a:spcAft>
              <a:buFont typeface="Arial" panose="020B0604020202020204" pitchFamily="34" charset="0"/>
              <a:buChar char="•"/>
              <a:defRPr sz="1600" b="0" i="0" kern="1200">
                <a:solidFill>
                  <a:schemeClr val="bg1"/>
                </a:solidFill>
                <a:latin typeface="+mn-lt"/>
                <a:ea typeface="+mn-ea"/>
                <a:cs typeface="+mn-cs"/>
              </a:defRPr>
            </a:lvl3pPr>
            <a:lvl4pPr marL="914400" indent="-228600" algn="l" defTabSz="914400" rtl="0" eaLnBrk="1" latinLnBrk="0" hangingPunct="1">
              <a:lnSpc>
                <a:spcPct val="120000"/>
              </a:lnSpc>
              <a:spcBef>
                <a:spcPts val="500"/>
              </a:spcBef>
              <a:spcAft>
                <a:spcPts val="0"/>
              </a:spcAft>
              <a:buFont typeface="Arial" panose="020B0604020202020204" pitchFamily="34" charset="0"/>
              <a:buChar char="•"/>
              <a:defRPr sz="1600" b="0" i="0" kern="1200">
                <a:solidFill>
                  <a:schemeClr val="bg1"/>
                </a:solidFill>
                <a:latin typeface="+mn-lt"/>
                <a:ea typeface="+mn-ea"/>
                <a:cs typeface="+mn-cs"/>
              </a:defRPr>
            </a:lvl4pPr>
            <a:lvl5pPr marL="1143000" indent="-228600" algn="l" defTabSz="914400" rtl="0" eaLnBrk="1" latinLnBrk="0" hangingPunct="1">
              <a:lnSpc>
                <a:spcPct val="120000"/>
              </a:lnSpc>
              <a:spcBef>
                <a:spcPts val="500"/>
              </a:spcBef>
              <a:spcAft>
                <a:spcPts val="0"/>
              </a:spcAft>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b="1" dirty="0"/>
          </a:p>
          <a:p>
            <a:r>
              <a:rPr lang="en-US" b="1" dirty="0"/>
              <a:t>Shift Toward High-Margin Categories - Revenue from Accessories and Components is gradually increasing, reflecting a potential market shift toward profitable add-ons rather than just high-volume bike sales.</a:t>
            </a:r>
          </a:p>
          <a:p>
            <a:r>
              <a:rPr lang="en-US" b="1" dirty="0"/>
              <a:t>Sales Efficiency Gaps Emerging - While revenue increased, profitability stagnated or declined in major categories ,signaling a possible inefficiency in cost or pricing structure.</a:t>
            </a:r>
            <a:endParaRPr lang="en-US" dirty="0"/>
          </a:p>
        </p:txBody>
      </p:sp>
      <p:pic>
        <p:nvPicPr>
          <p:cNvPr id="21" name="Picture Placeholder 20">
            <a:extLst>
              <a:ext uri="{FF2B5EF4-FFF2-40B4-BE49-F238E27FC236}">
                <a16:creationId xmlns:a16="http://schemas.microsoft.com/office/drawing/2014/main" id="{FFB51E0C-9D2D-45CB-B9D9-926BA26DB22C}"/>
              </a:ext>
            </a:extLst>
          </p:cNvPr>
          <p:cNvPicPr>
            <a:picLocks noGrp="1" noChangeAspect="1"/>
          </p:cNvPicPr>
          <p:nvPr>
            <p:ph type="pic" sz="quarter" idx="13"/>
          </p:nvPr>
        </p:nvPicPr>
        <p:blipFill rotWithShape="1">
          <a:blip r:embed="rId2"/>
          <a:srcRect l="-29" r="1163"/>
          <a:stretch/>
        </p:blipFill>
        <p:spPr>
          <a:xfrm>
            <a:off x="0" y="3354388"/>
            <a:ext cx="6382871" cy="3503612"/>
          </a:xfrm>
          <a:prstGeom prst="rect">
            <a:avLst/>
          </a:prstGeom>
        </p:spPr>
      </p:pic>
      <p:pic>
        <p:nvPicPr>
          <p:cNvPr id="23" name="Picture 22">
            <a:extLst>
              <a:ext uri="{FF2B5EF4-FFF2-40B4-BE49-F238E27FC236}">
                <a16:creationId xmlns:a16="http://schemas.microsoft.com/office/drawing/2014/main" id="{DBF4536B-1B60-4805-A19D-3F681DB148A7}"/>
              </a:ext>
            </a:extLst>
          </p:cNvPr>
          <p:cNvPicPr>
            <a:picLocks noChangeAspect="1"/>
          </p:cNvPicPr>
          <p:nvPr/>
        </p:nvPicPr>
        <p:blipFill>
          <a:blip r:embed="rId3"/>
          <a:stretch>
            <a:fillRect/>
          </a:stretch>
        </p:blipFill>
        <p:spPr>
          <a:xfrm>
            <a:off x="6382872" y="3354388"/>
            <a:ext cx="5809128" cy="3503612"/>
          </a:xfrm>
          <a:prstGeom prst="rect">
            <a:avLst/>
          </a:prstGeom>
        </p:spPr>
      </p:pic>
    </p:spTree>
    <p:extLst>
      <p:ext uri="{BB962C8B-B14F-4D97-AF65-F5344CB8AC3E}">
        <p14:creationId xmlns:p14="http://schemas.microsoft.com/office/powerpoint/2010/main" val="553008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A1DC5B-8FBC-A622-B707-006DE6C542DE}"/>
              </a:ext>
            </a:extLst>
          </p:cNvPr>
          <p:cNvSpPr>
            <a:spLocks noGrp="1"/>
          </p:cNvSpPr>
          <p:nvPr>
            <p:ph type="title"/>
          </p:nvPr>
        </p:nvSpPr>
        <p:spPr/>
        <p:txBody>
          <a:bodyPr/>
          <a:lstStyle/>
          <a:p>
            <a:r>
              <a:rPr lang="en-US" dirty="0"/>
              <a:t>Quote</a:t>
            </a:r>
          </a:p>
        </p:txBody>
      </p:sp>
      <p:sp>
        <p:nvSpPr>
          <p:cNvPr id="6" name="Content Placeholder 5">
            <a:extLst>
              <a:ext uri="{FF2B5EF4-FFF2-40B4-BE49-F238E27FC236}">
                <a16:creationId xmlns:a16="http://schemas.microsoft.com/office/drawing/2014/main" id="{817DDE55-A8FE-FE29-3A72-A5226E307EB2}"/>
              </a:ext>
            </a:extLst>
          </p:cNvPr>
          <p:cNvSpPr>
            <a:spLocks noGrp="1"/>
          </p:cNvSpPr>
          <p:nvPr>
            <p:ph sz="quarter" idx="13"/>
          </p:nvPr>
        </p:nvSpPr>
        <p:spPr>
          <a:xfrm>
            <a:off x="634028" y="1011936"/>
            <a:ext cx="9074511" cy="5211064"/>
          </a:xfrm>
        </p:spPr>
        <p:txBody>
          <a:bodyPr/>
          <a:lstStyle/>
          <a:p>
            <a:r>
              <a:rPr lang="en-US" dirty="0"/>
              <a:t>Regional Performance</a:t>
            </a:r>
          </a:p>
        </p:txBody>
      </p:sp>
    </p:spTree>
    <p:extLst>
      <p:ext uri="{BB962C8B-B14F-4D97-AF65-F5344CB8AC3E}">
        <p14:creationId xmlns:p14="http://schemas.microsoft.com/office/powerpoint/2010/main" val="848145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D6EDC57-B250-944C-B430-81AE4BA04288}"/>
              </a:ext>
            </a:extLst>
          </p:cNvPr>
          <p:cNvSpPr>
            <a:spLocks noGrp="1"/>
          </p:cNvSpPr>
          <p:nvPr>
            <p:ph sz="quarter" idx="14"/>
          </p:nvPr>
        </p:nvSpPr>
        <p:spPr>
          <a:xfrm>
            <a:off x="6521268" y="379925"/>
            <a:ext cx="4328485" cy="5592064"/>
          </a:xfrm>
        </p:spPr>
        <p:txBody>
          <a:bodyPr>
            <a:normAutofit/>
          </a:bodyPr>
          <a:lstStyle/>
          <a:p>
            <a:pPr>
              <a:spcBef>
                <a:spcPts val="1200"/>
              </a:spcBef>
              <a:spcAft>
                <a:spcPts val="1200"/>
              </a:spcAft>
            </a:pPr>
            <a:r>
              <a:rPr lang="en-US" b="1" dirty="0">
                <a:latin typeface="+mj-lt"/>
              </a:rPr>
              <a:t>Top-Performing Regions : </a:t>
            </a:r>
          </a:p>
          <a:p>
            <a:pPr marL="0" indent="0">
              <a:spcBef>
                <a:spcPts val="1200"/>
              </a:spcBef>
              <a:spcAft>
                <a:spcPts val="1200"/>
              </a:spcAft>
              <a:buNone/>
            </a:pPr>
            <a:r>
              <a:rPr lang="en-US" b="1" dirty="0">
                <a:latin typeface="+mj-lt"/>
              </a:rPr>
              <a:t>Northwest, Leading with over ₪1.6M in annual sales , Central, Close behind with over ₪1.5M revenue. These regions consistently dominate across multiple years.</a:t>
            </a:r>
          </a:p>
          <a:p>
            <a:pPr>
              <a:spcBef>
                <a:spcPts val="1200"/>
              </a:spcBef>
              <a:spcAft>
                <a:spcPts val="1200"/>
              </a:spcAft>
            </a:pPr>
            <a:r>
              <a:rPr lang="en-US" b="1" dirty="0">
                <a:latin typeface="+mj-lt"/>
              </a:rPr>
              <a:t>Underperforming Regions :</a:t>
            </a:r>
          </a:p>
          <a:p>
            <a:pPr marL="0" indent="0">
              <a:spcBef>
                <a:spcPts val="1200"/>
              </a:spcBef>
              <a:spcAft>
                <a:spcPts val="1200"/>
              </a:spcAft>
              <a:buNone/>
            </a:pPr>
            <a:r>
              <a:rPr lang="en-US" b="1" dirty="0">
                <a:latin typeface="+mj-lt"/>
              </a:rPr>
              <a:t> Southeast lags behind with sales under ₪700K, yet shows potential through underutilized resellers and missed targets. Frequent target misses in this region suggest either misalignment or lack of enablement</a:t>
            </a:r>
          </a:p>
          <a:p>
            <a:pPr>
              <a:spcBef>
                <a:spcPts val="1200"/>
              </a:spcBef>
              <a:spcAft>
                <a:spcPts val="1200"/>
              </a:spcAft>
            </a:pPr>
            <a:r>
              <a:rPr lang="en-US" b="1" dirty="0">
                <a:latin typeface="+mj-lt"/>
              </a:rPr>
              <a:t>Regions with low reseller density tend to underperform, regardless of population or size.</a:t>
            </a:r>
            <a:endParaRPr lang="en-US" dirty="0"/>
          </a:p>
        </p:txBody>
      </p:sp>
      <p:pic>
        <p:nvPicPr>
          <p:cNvPr id="20" name="Picture 19">
            <a:extLst>
              <a:ext uri="{FF2B5EF4-FFF2-40B4-BE49-F238E27FC236}">
                <a16:creationId xmlns:a16="http://schemas.microsoft.com/office/drawing/2014/main" id="{8B207110-EEF5-4536-94C9-08BF8D9E7CDC}"/>
              </a:ext>
            </a:extLst>
          </p:cNvPr>
          <p:cNvPicPr>
            <a:picLocks noChangeAspect="1"/>
          </p:cNvPicPr>
          <p:nvPr/>
        </p:nvPicPr>
        <p:blipFill>
          <a:blip r:embed="rId2"/>
          <a:stretch>
            <a:fillRect/>
          </a:stretch>
        </p:blipFill>
        <p:spPr>
          <a:xfrm>
            <a:off x="-1" y="-1"/>
            <a:ext cx="2286000" cy="1378189"/>
          </a:xfrm>
          <a:prstGeom prst="rect">
            <a:avLst/>
          </a:prstGeom>
        </p:spPr>
      </p:pic>
      <p:pic>
        <p:nvPicPr>
          <p:cNvPr id="21" name="Picture 20">
            <a:extLst>
              <a:ext uri="{FF2B5EF4-FFF2-40B4-BE49-F238E27FC236}">
                <a16:creationId xmlns:a16="http://schemas.microsoft.com/office/drawing/2014/main" id="{B4145204-22CE-4C61-BE3D-046401F16AB1}"/>
              </a:ext>
            </a:extLst>
          </p:cNvPr>
          <p:cNvPicPr>
            <a:picLocks noChangeAspect="1"/>
          </p:cNvPicPr>
          <p:nvPr/>
        </p:nvPicPr>
        <p:blipFill>
          <a:blip r:embed="rId3"/>
          <a:stretch>
            <a:fillRect/>
          </a:stretch>
        </p:blipFill>
        <p:spPr>
          <a:xfrm>
            <a:off x="-1" y="1361975"/>
            <a:ext cx="2285999" cy="1361975"/>
          </a:xfrm>
          <a:prstGeom prst="rect">
            <a:avLst/>
          </a:prstGeom>
        </p:spPr>
      </p:pic>
      <p:pic>
        <p:nvPicPr>
          <p:cNvPr id="22" name="Picture 21">
            <a:extLst>
              <a:ext uri="{FF2B5EF4-FFF2-40B4-BE49-F238E27FC236}">
                <a16:creationId xmlns:a16="http://schemas.microsoft.com/office/drawing/2014/main" id="{10214E16-81F5-4E46-9E99-009944089699}"/>
              </a:ext>
            </a:extLst>
          </p:cNvPr>
          <p:cNvPicPr>
            <a:picLocks noChangeAspect="1"/>
          </p:cNvPicPr>
          <p:nvPr/>
        </p:nvPicPr>
        <p:blipFill>
          <a:blip r:embed="rId4"/>
          <a:stretch>
            <a:fillRect/>
          </a:stretch>
        </p:blipFill>
        <p:spPr>
          <a:xfrm>
            <a:off x="0" y="2723334"/>
            <a:ext cx="2285998" cy="1341493"/>
          </a:xfrm>
          <a:prstGeom prst="rect">
            <a:avLst/>
          </a:prstGeom>
        </p:spPr>
      </p:pic>
      <p:pic>
        <p:nvPicPr>
          <p:cNvPr id="23" name="Picture 22">
            <a:extLst>
              <a:ext uri="{FF2B5EF4-FFF2-40B4-BE49-F238E27FC236}">
                <a16:creationId xmlns:a16="http://schemas.microsoft.com/office/drawing/2014/main" id="{BE2FA0D0-3361-41E4-BB7E-C83784ED4005}"/>
              </a:ext>
            </a:extLst>
          </p:cNvPr>
          <p:cNvPicPr>
            <a:picLocks noChangeAspect="1"/>
          </p:cNvPicPr>
          <p:nvPr/>
        </p:nvPicPr>
        <p:blipFill>
          <a:blip r:embed="rId5"/>
          <a:stretch>
            <a:fillRect/>
          </a:stretch>
        </p:blipFill>
        <p:spPr>
          <a:xfrm>
            <a:off x="0" y="4057965"/>
            <a:ext cx="2285991" cy="1334602"/>
          </a:xfrm>
          <a:prstGeom prst="rect">
            <a:avLst/>
          </a:prstGeom>
        </p:spPr>
      </p:pic>
      <p:pic>
        <p:nvPicPr>
          <p:cNvPr id="24" name="Picture 23">
            <a:extLst>
              <a:ext uri="{FF2B5EF4-FFF2-40B4-BE49-F238E27FC236}">
                <a16:creationId xmlns:a16="http://schemas.microsoft.com/office/drawing/2014/main" id="{34399059-3442-4838-B89D-BC6F7CD80913}"/>
              </a:ext>
            </a:extLst>
          </p:cNvPr>
          <p:cNvPicPr>
            <a:picLocks noChangeAspect="1"/>
          </p:cNvPicPr>
          <p:nvPr/>
        </p:nvPicPr>
        <p:blipFill>
          <a:blip r:embed="rId6"/>
          <a:stretch>
            <a:fillRect/>
          </a:stretch>
        </p:blipFill>
        <p:spPr>
          <a:xfrm>
            <a:off x="0" y="5400058"/>
            <a:ext cx="2285980" cy="1457942"/>
          </a:xfrm>
          <a:prstGeom prst="rect">
            <a:avLst/>
          </a:prstGeom>
        </p:spPr>
      </p:pic>
      <p:pic>
        <p:nvPicPr>
          <p:cNvPr id="26" name="Picture 25">
            <a:extLst>
              <a:ext uri="{FF2B5EF4-FFF2-40B4-BE49-F238E27FC236}">
                <a16:creationId xmlns:a16="http://schemas.microsoft.com/office/drawing/2014/main" id="{4AFA5324-9860-4BD1-B5C5-7BDFF5929A40}"/>
              </a:ext>
            </a:extLst>
          </p:cNvPr>
          <p:cNvPicPr>
            <a:picLocks noChangeAspect="1"/>
          </p:cNvPicPr>
          <p:nvPr/>
        </p:nvPicPr>
        <p:blipFill>
          <a:blip r:embed="rId7"/>
          <a:stretch>
            <a:fillRect/>
          </a:stretch>
        </p:blipFill>
        <p:spPr>
          <a:xfrm>
            <a:off x="2286000" y="-1203"/>
            <a:ext cx="2286000" cy="1376960"/>
          </a:xfrm>
          <a:prstGeom prst="rect">
            <a:avLst/>
          </a:prstGeom>
        </p:spPr>
      </p:pic>
      <p:pic>
        <p:nvPicPr>
          <p:cNvPr id="28" name="Picture 27">
            <a:extLst>
              <a:ext uri="{FF2B5EF4-FFF2-40B4-BE49-F238E27FC236}">
                <a16:creationId xmlns:a16="http://schemas.microsoft.com/office/drawing/2014/main" id="{F8071090-0205-461F-AD69-7DB7AE1807E9}"/>
              </a:ext>
            </a:extLst>
          </p:cNvPr>
          <p:cNvPicPr>
            <a:picLocks noChangeAspect="1"/>
          </p:cNvPicPr>
          <p:nvPr/>
        </p:nvPicPr>
        <p:blipFill>
          <a:blip r:embed="rId8"/>
          <a:stretch>
            <a:fillRect/>
          </a:stretch>
        </p:blipFill>
        <p:spPr>
          <a:xfrm>
            <a:off x="2285999" y="1368852"/>
            <a:ext cx="2286000" cy="1361373"/>
          </a:xfrm>
          <a:prstGeom prst="rect">
            <a:avLst/>
          </a:prstGeom>
        </p:spPr>
      </p:pic>
      <p:pic>
        <p:nvPicPr>
          <p:cNvPr id="30" name="Picture 29">
            <a:extLst>
              <a:ext uri="{FF2B5EF4-FFF2-40B4-BE49-F238E27FC236}">
                <a16:creationId xmlns:a16="http://schemas.microsoft.com/office/drawing/2014/main" id="{3054C418-2685-406A-812E-CE5ADB9DC8A3}"/>
              </a:ext>
            </a:extLst>
          </p:cNvPr>
          <p:cNvPicPr>
            <a:picLocks noChangeAspect="1"/>
          </p:cNvPicPr>
          <p:nvPr/>
        </p:nvPicPr>
        <p:blipFill>
          <a:blip r:embed="rId9"/>
          <a:stretch>
            <a:fillRect/>
          </a:stretch>
        </p:blipFill>
        <p:spPr>
          <a:xfrm>
            <a:off x="2285999" y="2723334"/>
            <a:ext cx="2285999" cy="1341493"/>
          </a:xfrm>
          <a:prstGeom prst="rect">
            <a:avLst/>
          </a:prstGeom>
        </p:spPr>
      </p:pic>
      <p:pic>
        <p:nvPicPr>
          <p:cNvPr id="32" name="Picture 31">
            <a:extLst>
              <a:ext uri="{FF2B5EF4-FFF2-40B4-BE49-F238E27FC236}">
                <a16:creationId xmlns:a16="http://schemas.microsoft.com/office/drawing/2014/main" id="{B0413CBF-9060-4306-B020-195C8141EE9F}"/>
              </a:ext>
            </a:extLst>
          </p:cNvPr>
          <p:cNvPicPr>
            <a:picLocks noChangeAspect="1"/>
          </p:cNvPicPr>
          <p:nvPr/>
        </p:nvPicPr>
        <p:blipFill>
          <a:blip r:embed="rId10"/>
          <a:stretch>
            <a:fillRect/>
          </a:stretch>
        </p:blipFill>
        <p:spPr>
          <a:xfrm>
            <a:off x="2285996" y="4057964"/>
            <a:ext cx="2285997" cy="1347563"/>
          </a:xfrm>
          <a:prstGeom prst="rect">
            <a:avLst/>
          </a:prstGeom>
        </p:spPr>
      </p:pic>
      <p:pic>
        <p:nvPicPr>
          <p:cNvPr id="34" name="Picture 33">
            <a:extLst>
              <a:ext uri="{FF2B5EF4-FFF2-40B4-BE49-F238E27FC236}">
                <a16:creationId xmlns:a16="http://schemas.microsoft.com/office/drawing/2014/main" id="{D88AFA8E-87D3-464D-ABF9-1E0FE6DFBE9A}"/>
              </a:ext>
            </a:extLst>
          </p:cNvPr>
          <p:cNvPicPr>
            <a:picLocks noChangeAspect="1"/>
          </p:cNvPicPr>
          <p:nvPr/>
        </p:nvPicPr>
        <p:blipFill>
          <a:blip r:embed="rId11"/>
          <a:stretch>
            <a:fillRect/>
          </a:stretch>
        </p:blipFill>
        <p:spPr>
          <a:xfrm>
            <a:off x="2285991" y="5392566"/>
            <a:ext cx="2285991" cy="1465434"/>
          </a:xfrm>
          <a:prstGeom prst="rect">
            <a:avLst/>
          </a:prstGeom>
        </p:spPr>
      </p:pic>
    </p:spTree>
    <p:extLst>
      <p:ext uri="{BB962C8B-B14F-4D97-AF65-F5344CB8AC3E}">
        <p14:creationId xmlns:p14="http://schemas.microsoft.com/office/powerpoint/2010/main" val="1910891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60D7-F74C-CD9E-C576-1CB8FFE8778E}"/>
              </a:ext>
            </a:extLst>
          </p:cNvPr>
          <p:cNvSpPr>
            <a:spLocks noGrp="1"/>
          </p:cNvSpPr>
          <p:nvPr>
            <p:ph type="ctrTitle"/>
          </p:nvPr>
        </p:nvSpPr>
        <p:spPr>
          <a:xfrm>
            <a:off x="634028" y="1748474"/>
            <a:ext cx="8949243" cy="4474526"/>
          </a:xfrm>
        </p:spPr>
        <p:txBody>
          <a:bodyPr/>
          <a:lstStyle/>
          <a:p>
            <a:r>
              <a:rPr lang="en-US" dirty="0"/>
              <a:t>Resellers performance</a:t>
            </a:r>
          </a:p>
        </p:txBody>
      </p:sp>
    </p:spTree>
    <p:extLst>
      <p:ext uri="{BB962C8B-B14F-4D97-AF65-F5344CB8AC3E}">
        <p14:creationId xmlns:p14="http://schemas.microsoft.com/office/powerpoint/2010/main" val="1858387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D6EDC57-B250-944C-B430-81AE4BA04288}"/>
              </a:ext>
            </a:extLst>
          </p:cNvPr>
          <p:cNvSpPr>
            <a:spLocks noGrp="1"/>
          </p:cNvSpPr>
          <p:nvPr>
            <p:ph sz="quarter" idx="14"/>
          </p:nvPr>
        </p:nvSpPr>
        <p:spPr>
          <a:xfrm>
            <a:off x="443196" y="161363"/>
            <a:ext cx="4328485" cy="6535271"/>
          </a:xfrm>
        </p:spPr>
        <p:txBody>
          <a:bodyPr>
            <a:normAutofit fontScale="85000" lnSpcReduction="10000"/>
          </a:bodyPr>
          <a:lstStyle/>
          <a:p>
            <a:pPr>
              <a:spcBef>
                <a:spcPts val="1200"/>
              </a:spcBef>
              <a:spcAft>
                <a:spcPts val="1200"/>
              </a:spcAft>
            </a:pPr>
            <a:r>
              <a:rPr lang="en-US" b="1" dirty="0">
                <a:latin typeface="+mj-lt"/>
              </a:rPr>
              <a:t>Warehouse Resellers : Generated the highest total revenue (~$37M), making them the most dominant channel. Their success is likely due to bulk ordering capabilities and efficient distribution networks.</a:t>
            </a:r>
          </a:p>
          <a:p>
            <a:pPr>
              <a:spcBef>
                <a:spcPts val="1200"/>
              </a:spcBef>
              <a:spcAft>
                <a:spcPts val="1200"/>
              </a:spcAft>
            </a:pPr>
            <a:r>
              <a:rPr lang="en-US" b="1" dirty="0">
                <a:latin typeface="+mj-lt"/>
              </a:rPr>
              <a:t>Value-Added Resellers (VARs): Ranked second with ~$32M in revenue. While slightly behind warehouses in total volume, VARs offer consultative sales and service bundling, remain vital for high-value or strategic segments.</a:t>
            </a:r>
          </a:p>
          <a:p>
            <a:pPr>
              <a:spcBef>
                <a:spcPts val="1200"/>
              </a:spcBef>
              <a:spcAft>
                <a:spcPts val="1200"/>
              </a:spcAft>
            </a:pPr>
            <a:r>
              <a:rPr lang="en-US" b="1" dirty="0">
                <a:latin typeface="+mj-lt"/>
              </a:rPr>
              <a:t>Specialty Bike Shops: Contributed around $7M, with smaller, more stable revenue. These shops play a niche role and may be best positioned for localized or brand-experience-driven markets.</a:t>
            </a:r>
          </a:p>
          <a:p>
            <a:pPr>
              <a:spcBef>
                <a:spcPts val="1200"/>
              </a:spcBef>
              <a:spcAft>
                <a:spcPts val="1200"/>
              </a:spcAft>
            </a:pPr>
            <a:r>
              <a:rPr lang="en-US" b="1" dirty="0">
                <a:latin typeface="+mj-lt"/>
              </a:rPr>
              <a:t>Urban Advantage: Resellers in urban areas outperformed rural counterparts, with top performance clusters in the Northwest and Central regions.</a:t>
            </a:r>
          </a:p>
          <a:p>
            <a:pPr>
              <a:spcBef>
                <a:spcPts val="1200"/>
              </a:spcBef>
              <a:spcAft>
                <a:spcPts val="1200"/>
              </a:spcAft>
            </a:pPr>
            <a:r>
              <a:rPr lang="en-US" b="1" dirty="0">
                <a:latin typeface="+mj-lt"/>
              </a:rPr>
              <a:t>Distribution Gaps: Underperforming areas (e.g., Southeast) had low reseller presence, correlating with frequent missed targets and weak sales. Introducing more Warehouse or VAR partners in these regions could unlock hidden potential.</a:t>
            </a:r>
          </a:p>
        </p:txBody>
      </p:sp>
      <p:pic>
        <p:nvPicPr>
          <p:cNvPr id="7" name="Picture 6">
            <a:extLst>
              <a:ext uri="{FF2B5EF4-FFF2-40B4-BE49-F238E27FC236}">
                <a16:creationId xmlns:a16="http://schemas.microsoft.com/office/drawing/2014/main" id="{BEF2CEA6-71DA-480B-A6B8-06B2BB674D2C}"/>
              </a:ext>
            </a:extLst>
          </p:cNvPr>
          <p:cNvPicPr>
            <a:picLocks noChangeAspect="1"/>
          </p:cNvPicPr>
          <p:nvPr/>
        </p:nvPicPr>
        <p:blipFill>
          <a:blip r:embed="rId2"/>
          <a:stretch>
            <a:fillRect/>
          </a:stretch>
        </p:blipFill>
        <p:spPr>
          <a:xfrm>
            <a:off x="6875929" y="-1"/>
            <a:ext cx="5316071" cy="3428999"/>
          </a:xfrm>
          <a:prstGeom prst="rect">
            <a:avLst/>
          </a:prstGeom>
        </p:spPr>
      </p:pic>
      <p:pic>
        <p:nvPicPr>
          <p:cNvPr id="8" name="Picture 7">
            <a:extLst>
              <a:ext uri="{FF2B5EF4-FFF2-40B4-BE49-F238E27FC236}">
                <a16:creationId xmlns:a16="http://schemas.microsoft.com/office/drawing/2014/main" id="{F7E12B5E-0586-4F83-95EA-800B6D3C1A60}"/>
              </a:ext>
            </a:extLst>
          </p:cNvPr>
          <p:cNvPicPr>
            <a:picLocks noChangeAspect="1"/>
          </p:cNvPicPr>
          <p:nvPr/>
        </p:nvPicPr>
        <p:blipFill>
          <a:blip r:embed="rId3"/>
          <a:stretch>
            <a:fillRect/>
          </a:stretch>
        </p:blipFill>
        <p:spPr>
          <a:xfrm>
            <a:off x="6875929" y="3428999"/>
            <a:ext cx="5316071" cy="3428999"/>
          </a:xfrm>
          <a:prstGeom prst="rect">
            <a:avLst/>
          </a:prstGeom>
        </p:spPr>
      </p:pic>
    </p:spTree>
    <p:extLst>
      <p:ext uri="{BB962C8B-B14F-4D97-AF65-F5344CB8AC3E}">
        <p14:creationId xmlns:p14="http://schemas.microsoft.com/office/powerpoint/2010/main" val="3621474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6E2C-040E-4D92-F9F7-F61C47F4F152}"/>
              </a:ext>
            </a:extLst>
          </p:cNvPr>
          <p:cNvSpPr>
            <a:spLocks noGrp="1"/>
          </p:cNvSpPr>
          <p:nvPr>
            <p:ph type="title"/>
          </p:nvPr>
        </p:nvSpPr>
        <p:spPr>
          <a:xfrm>
            <a:off x="62753" y="4724400"/>
            <a:ext cx="12066494" cy="1608808"/>
          </a:xfrm>
        </p:spPr>
        <p:txBody>
          <a:bodyPr/>
          <a:lstStyle/>
          <a:p>
            <a:r>
              <a:rPr lang="en-US" dirty="0"/>
              <a:t>Product attributes correlation</a:t>
            </a:r>
          </a:p>
        </p:txBody>
      </p:sp>
    </p:spTree>
    <p:extLst>
      <p:ext uri="{BB962C8B-B14F-4D97-AF65-F5344CB8AC3E}">
        <p14:creationId xmlns:p14="http://schemas.microsoft.com/office/powerpoint/2010/main" val="2236553916"/>
      </p:ext>
    </p:extLst>
  </p:cSld>
  <p:clrMapOvr>
    <a:masterClrMapping/>
  </p:clrMapOvr>
</p:sld>
</file>

<file path=ppt/theme/theme1.xml><?xml version="1.0" encoding="utf-8"?>
<a:theme xmlns:a="http://schemas.openxmlformats.org/drawingml/2006/main" name="BoldUnderlinesKeynote">
  <a:themeElements>
    <a:clrScheme name="NB - Keynote">
      <a:dk1>
        <a:srgbClr val="000000"/>
      </a:dk1>
      <a:lt1>
        <a:srgbClr val="FFFFFF"/>
      </a:lt1>
      <a:dk2>
        <a:srgbClr val="2C3932"/>
      </a:dk2>
      <a:lt2>
        <a:srgbClr val="FDF6EA"/>
      </a:lt2>
      <a:accent1>
        <a:srgbClr val="003A41"/>
      </a:accent1>
      <a:accent2>
        <a:srgbClr val="ECEBE3"/>
      </a:accent2>
      <a:accent3>
        <a:srgbClr val="400023"/>
      </a:accent3>
      <a:accent4>
        <a:srgbClr val="68989E"/>
      </a:accent4>
      <a:accent5>
        <a:srgbClr val="BFB360"/>
      </a:accent5>
      <a:accent6>
        <a:srgbClr val="BF6093"/>
      </a:accent6>
      <a:hlink>
        <a:srgbClr val="169C9A"/>
      </a:hlink>
      <a:folHlink>
        <a:srgbClr val="E15C3D"/>
      </a:folHlink>
    </a:clrScheme>
    <a:fontScheme name="Custom 9">
      <a:majorFont>
        <a:latin typeface="Aptos"/>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ld underlines_Keynote Presentation_win32_SD_V6" id="{5F2903DE-DEBE-4D4B-A544-633C54F73BA6}" vid="{115E9796-F00B-43C8-869E-30CA284BD4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76F8FCD-0A1F-4F6A-8F55-15E9E87E2E4C}">
  <ds:schemaRefs>
    <ds:schemaRef ds:uri="http://schemas.microsoft.com/sharepoint/v3/contenttype/forms"/>
  </ds:schemaRefs>
</ds:datastoreItem>
</file>

<file path=customXml/itemProps2.xml><?xml version="1.0" encoding="utf-8"?>
<ds:datastoreItem xmlns:ds="http://schemas.openxmlformats.org/officeDocument/2006/customXml" ds:itemID="{83A9C388-2C06-4AF2-857C-74055069A2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782DA7-86C0-4A84-A860-11A1E6E3FB6B}">
  <ds:schemaRefs>
    <ds:schemaRef ds:uri="http://www.w3.org/XML/1998/namespace"/>
    <ds:schemaRef ds:uri="http://purl.org/dc/terms/"/>
    <ds:schemaRef ds:uri="http://schemas.openxmlformats.org/package/2006/metadata/core-properties"/>
    <ds:schemaRef ds:uri="http://purl.org/dc/elements/1.1/"/>
    <ds:schemaRef ds:uri="http://purl.org/dc/dcmitype/"/>
    <ds:schemaRef ds:uri="http://schemas.microsoft.com/sharepoint/v3"/>
    <ds:schemaRef ds:uri="http://schemas.microsoft.com/office/2006/documentManagement/types"/>
    <ds:schemaRef ds:uri="http://schemas.microsoft.com/office/infopath/2007/PartnerControls"/>
    <ds:schemaRef ds:uri="230e9df3-be65-4c73-a93b-d1236ebd677e"/>
    <ds:schemaRef ds:uri="16c05727-aa75-4e4a-9b5f-8a80a1165891"/>
    <ds:schemaRef ds:uri="71af3243-3dd4-4a8d-8c0d-dd76da1f02a5"/>
    <ds:schemaRef ds:uri="http://schemas.microsoft.com/office/2006/metadata/propertie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Bold underlines keynote presentation</Template>
  <TotalTime>291</TotalTime>
  <Words>1216</Words>
  <Application>Microsoft Office PowerPoint</Application>
  <PresentationFormat>Widescreen</PresentationFormat>
  <Paragraphs>63</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Aptos Light</vt:lpstr>
      <vt:lpstr>Arial</vt:lpstr>
      <vt:lpstr>BoldUnderlinesKeynote</vt:lpstr>
      <vt:lpstr>Adventure Works  Analysis Insights</vt:lpstr>
      <vt:lpstr>Executive summary</vt:lpstr>
      <vt:lpstr>Product segment insights</vt:lpstr>
      <vt:lpstr>PowerPoint Presentation</vt:lpstr>
      <vt:lpstr>Quote</vt:lpstr>
      <vt:lpstr>PowerPoint Presentation</vt:lpstr>
      <vt:lpstr>Resellers performance</vt:lpstr>
      <vt:lpstr>PowerPoint Presentation</vt:lpstr>
      <vt:lpstr>Product attributes correlation</vt:lpstr>
      <vt:lpstr>PowerPoint Presentation</vt:lpstr>
      <vt:lpstr>Overall trends and patterns</vt:lpstr>
      <vt:lpstr>PowerPoint Presentation</vt:lpstr>
      <vt:lpstr>Key strengths and weaknesses</vt:lpstr>
      <vt:lpstr>strengths</vt:lpstr>
      <vt:lpstr>recommendations</vt:lpstr>
      <vt:lpstr>Short-range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Adventure Works  Analysis Insights</dc:title>
  <dc:creator>מארק גלפרין</dc:creator>
  <cp:lastModifiedBy>מארק גלפרין</cp:lastModifiedBy>
  <cp:revision>22</cp:revision>
  <dcterms:created xsi:type="dcterms:W3CDTF">2025-06-28T10:57:28Z</dcterms:created>
  <dcterms:modified xsi:type="dcterms:W3CDTF">2025-06-28T15:49:03Z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